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357" r:id="rId6"/>
    <p:sldId id="290" r:id="rId7"/>
    <p:sldId id="358" r:id="rId8"/>
    <p:sldId id="359" r:id="rId9"/>
    <p:sldId id="318" r:id="rId10"/>
    <p:sldId id="360" r:id="rId11"/>
    <p:sldId id="319" r:id="rId12"/>
    <p:sldId id="361" r:id="rId13"/>
    <p:sldId id="320" r:id="rId14"/>
    <p:sldId id="362" r:id="rId15"/>
    <p:sldId id="363" r:id="rId16"/>
    <p:sldId id="321" r:id="rId17"/>
    <p:sldId id="278" r:id="rId18"/>
    <p:sldId id="322" r:id="rId19"/>
    <p:sldId id="279" r:id="rId20"/>
    <p:sldId id="323" r:id="rId21"/>
    <p:sldId id="280" r:id="rId22"/>
    <p:sldId id="324" r:id="rId23"/>
    <p:sldId id="285" r:id="rId24"/>
    <p:sldId id="325" r:id="rId25"/>
    <p:sldId id="295" r:id="rId26"/>
    <p:sldId id="326" r:id="rId27"/>
    <p:sldId id="294" r:id="rId28"/>
    <p:sldId id="327" r:id="rId29"/>
    <p:sldId id="260" r:id="rId30"/>
    <p:sldId id="328" r:id="rId31"/>
    <p:sldId id="291" r:id="rId32"/>
    <p:sldId id="329" r:id="rId33"/>
    <p:sldId id="292" r:id="rId34"/>
    <p:sldId id="330" r:id="rId35"/>
    <p:sldId id="286" r:id="rId36"/>
    <p:sldId id="331" r:id="rId37"/>
    <p:sldId id="287" r:id="rId38"/>
    <p:sldId id="332" r:id="rId39"/>
    <p:sldId id="288" r:id="rId40"/>
    <p:sldId id="333" r:id="rId41"/>
    <p:sldId id="289" r:id="rId42"/>
    <p:sldId id="334" r:id="rId43"/>
    <p:sldId id="281" r:id="rId44"/>
    <p:sldId id="335" r:id="rId45"/>
    <p:sldId id="282" r:id="rId46"/>
    <p:sldId id="336" r:id="rId47"/>
    <p:sldId id="272" r:id="rId48"/>
    <p:sldId id="337" r:id="rId49"/>
    <p:sldId id="297" r:id="rId50"/>
    <p:sldId id="338" r:id="rId51"/>
    <p:sldId id="298" r:id="rId52"/>
    <p:sldId id="339" r:id="rId53"/>
    <p:sldId id="299" r:id="rId54"/>
    <p:sldId id="340" r:id="rId55"/>
    <p:sldId id="300" r:id="rId56"/>
    <p:sldId id="341" r:id="rId57"/>
    <p:sldId id="305" r:id="rId58"/>
    <p:sldId id="342" r:id="rId59"/>
    <p:sldId id="301" r:id="rId60"/>
    <p:sldId id="343" r:id="rId61"/>
    <p:sldId id="302" r:id="rId62"/>
    <p:sldId id="344" r:id="rId63"/>
    <p:sldId id="303" r:id="rId64"/>
    <p:sldId id="345" r:id="rId65"/>
    <p:sldId id="304" r:id="rId66"/>
    <p:sldId id="346" r:id="rId67"/>
    <p:sldId id="306" r:id="rId68"/>
    <p:sldId id="347" r:id="rId69"/>
    <p:sldId id="307" r:id="rId70"/>
    <p:sldId id="348" r:id="rId71"/>
    <p:sldId id="308" r:id="rId72"/>
    <p:sldId id="349" r:id="rId73"/>
    <p:sldId id="309" r:id="rId74"/>
    <p:sldId id="350" r:id="rId75"/>
    <p:sldId id="310" r:id="rId76"/>
    <p:sldId id="351" r:id="rId77"/>
    <p:sldId id="311" r:id="rId78"/>
    <p:sldId id="352" r:id="rId79"/>
    <p:sldId id="312" r:id="rId80"/>
    <p:sldId id="353" r:id="rId81"/>
    <p:sldId id="313" r:id="rId82"/>
    <p:sldId id="354" r:id="rId83"/>
    <p:sldId id="314" r:id="rId84"/>
    <p:sldId id="355" r:id="rId85"/>
    <p:sldId id="315" r:id="rId86"/>
    <p:sldId id="356" r:id="rId87"/>
    <p:sldId id="364"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7DF42-E5F2-2744-8EF2-C71A33DD6AEB}" v="1" dt="2024-12-19T00:14:49.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08"/>
    <p:restoredTop sz="91350"/>
  </p:normalViewPr>
  <p:slideViewPr>
    <p:cSldViewPr snapToGrid="0">
      <p:cViewPr varScale="1">
        <p:scale>
          <a:sx n="169" d="100"/>
          <a:sy n="169" d="100"/>
        </p:scale>
        <p:origin x="22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white background with different animals&#10;&#10;Description automatically generated">
            <a:extLst>
              <a:ext uri="{FF2B5EF4-FFF2-40B4-BE49-F238E27FC236}">
                <a16:creationId xmlns:a16="http://schemas.microsoft.com/office/drawing/2014/main" id="{03847A1A-4028-E0B6-7E27-12C3867E98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E3BC0-BCB7-3132-5A3C-D835DD0583A8}"/>
              </a:ext>
            </a:extLst>
          </p:cNvPr>
          <p:cNvSpPr>
            <a:spLocks noGrp="1"/>
          </p:cNvSpPr>
          <p:nvPr>
            <p:ph type="ctrTitle" hasCustomPrompt="1"/>
          </p:nvPr>
        </p:nvSpPr>
        <p:spPr>
          <a:xfrm>
            <a:off x="1524000" y="1122363"/>
            <a:ext cx="9144000" cy="2387600"/>
          </a:xfrm>
        </p:spPr>
        <p:txBody>
          <a:bodyPr anchor="b"/>
          <a:lstStyle>
            <a:lvl1pPr algn="ctr">
              <a:defRPr sz="6000" b="1" i="0">
                <a:latin typeface="Aptos" panose="020B0004020202020204" pitchFamily="34" charset="0"/>
              </a:defRPr>
            </a:lvl1pPr>
          </a:lstStyle>
          <a:p>
            <a:r>
              <a:rPr lang="en-US" dirty="0"/>
              <a:t>Headline Here</a:t>
            </a:r>
          </a:p>
        </p:txBody>
      </p:sp>
      <p:sp>
        <p:nvSpPr>
          <p:cNvPr id="3" name="Subtitle 2">
            <a:extLst>
              <a:ext uri="{FF2B5EF4-FFF2-40B4-BE49-F238E27FC236}">
                <a16:creationId xmlns:a16="http://schemas.microsoft.com/office/drawing/2014/main" id="{CBE9FBC5-46C3-CC54-D775-7B26362512C4}"/>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Here</a:t>
            </a:r>
          </a:p>
        </p:txBody>
      </p:sp>
      <p:sp>
        <p:nvSpPr>
          <p:cNvPr id="4" name="Date Placeholder 3">
            <a:extLst>
              <a:ext uri="{FF2B5EF4-FFF2-40B4-BE49-F238E27FC236}">
                <a16:creationId xmlns:a16="http://schemas.microsoft.com/office/drawing/2014/main" id="{4A441C95-9F9D-2C9D-44CB-6EC7D6A0FC68}"/>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01840398-D531-53CD-B9D3-3835EE88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1D6C4-BA39-2DAA-A270-4B2A03ABAF71}"/>
              </a:ext>
            </a:extLst>
          </p:cNvPr>
          <p:cNvSpPr>
            <a:spLocks noGrp="1"/>
          </p:cNvSpPr>
          <p:nvPr>
            <p:ph type="sldNum" sz="quarter" idx="12"/>
          </p:nvPr>
        </p:nvSpPr>
        <p:spPr/>
        <p:txBody>
          <a:bodyPr/>
          <a:lstStyle/>
          <a:p>
            <a:fld id="{162FEE57-B975-D84D-91B3-8A47835E6435}" type="slidenum">
              <a:rPr lang="en-US" smtClean="0"/>
              <a:t>‹#›</a:t>
            </a:fld>
            <a:endParaRPr lang="en-US"/>
          </a:p>
        </p:txBody>
      </p:sp>
      <p:pic>
        <p:nvPicPr>
          <p:cNvPr id="10" name="Picture 9">
            <a:extLst>
              <a:ext uri="{FF2B5EF4-FFF2-40B4-BE49-F238E27FC236}">
                <a16:creationId xmlns:a16="http://schemas.microsoft.com/office/drawing/2014/main" id="{76276589-B319-2B07-BBA3-5F608AE70C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2421" y="6123994"/>
            <a:ext cx="2921231" cy="174165"/>
          </a:xfrm>
          <a:prstGeom prst="rect">
            <a:avLst/>
          </a:prstGeom>
        </p:spPr>
      </p:pic>
    </p:spTree>
    <p:extLst>
      <p:ext uri="{BB962C8B-B14F-4D97-AF65-F5344CB8AC3E}">
        <p14:creationId xmlns:p14="http://schemas.microsoft.com/office/powerpoint/2010/main" val="159142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7BA4C-3D4A-4EC9-C1BD-94EB42423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B10356-6760-99A5-0E27-5AA06B711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EC14B-8E1E-BAC3-6CE7-BBA971A01A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06856-6E81-DF6A-C5EF-2871F8330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D9998-42FD-246D-438B-1BF3B0FB2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CDEF07-2E28-639A-CFA1-90AA20E92B02}"/>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8" name="Footer Placeholder 7">
            <a:extLst>
              <a:ext uri="{FF2B5EF4-FFF2-40B4-BE49-F238E27FC236}">
                <a16:creationId xmlns:a16="http://schemas.microsoft.com/office/drawing/2014/main" id="{2600C381-08A1-ED93-ABC8-52F270A55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1004EE-8FE7-B03A-AE64-80FD2D00DF2C}"/>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412966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25D2-B18F-055D-D77B-4E09EF746A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39F95C-151E-2E30-4FD1-56CC735900E5}"/>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4" name="Footer Placeholder 3">
            <a:extLst>
              <a:ext uri="{FF2B5EF4-FFF2-40B4-BE49-F238E27FC236}">
                <a16:creationId xmlns:a16="http://schemas.microsoft.com/office/drawing/2014/main" id="{01BC8053-783D-432B-7B7C-63AE25E3F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77FF1C-9659-7536-1C99-1FC3413EA231}"/>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417414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97B21-7E0A-481C-F8E6-D5A5E936BA72}"/>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3" name="Footer Placeholder 2">
            <a:extLst>
              <a:ext uri="{FF2B5EF4-FFF2-40B4-BE49-F238E27FC236}">
                <a16:creationId xmlns:a16="http://schemas.microsoft.com/office/drawing/2014/main" id="{9A96A1E6-D74C-C3EB-6B70-FFB1DA3F00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E2980-E190-1902-2AF0-8DFD3793595F}"/>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4013554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FC4A-8197-70E8-21C8-EC15B5531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10F0FA-C57B-BC9D-AFA0-A2234C10E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D888AF-D23E-648E-EE1D-9996CF6F1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1C5A5-B339-B658-1906-A506537F84CA}"/>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6" name="Footer Placeholder 5">
            <a:extLst>
              <a:ext uri="{FF2B5EF4-FFF2-40B4-BE49-F238E27FC236}">
                <a16:creationId xmlns:a16="http://schemas.microsoft.com/office/drawing/2014/main" id="{2517E61F-A35B-2193-5711-DF60EC7CA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5FDAF-BE44-D633-D7F3-7AD8F85CD3A3}"/>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162169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969D-4CD1-A247-BAD0-1C931AEFB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82CCD-611F-A9E8-29DA-877B7EFC0E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8BD80B-9525-B0B7-0E8C-23ECE28E4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26CFD-2D30-75FB-D923-A4707B5C7B2F}"/>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6" name="Footer Placeholder 5">
            <a:extLst>
              <a:ext uri="{FF2B5EF4-FFF2-40B4-BE49-F238E27FC236}">
                <a16:creationId xmlns:a16="http://schemas.microsoft.com/office/drawing/2014/main" id="{BDD36956-D6CF-6345-E3D7-3BF55FCB4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81755-DF84-A0B0-ADD3-380B08DEF599}"/>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622441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939C-D42B-7880-D9E1-8DCF34F0A4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21D97-C901-C1EB-F1AF-5EE3D69FF8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7B1B1-851D-F667-7A62-A9772BE35A91}"/>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CD222ACB-0C72-B4F6-3DAD-CA027C444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783C-F6E5-CCA5-E722-DE6F6F365A86}"/>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103479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7A8C5-166B-29AF-7887-A82573B2C1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87C13-D1A0-AD72-1EC2-B9C76DF324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A78BC-541E-E967-0F9D-17C36B2AB607}"/>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4917BA7A-CC66-7328-3E62-FCEFEE615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C044C-F453-432A-7BDF-668EA9031D26}"/>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386379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pic>
        <p:nvPicPr>
          <p:cNvPr id="8" name="Picture 7" descr="A white background with different animals&#10;&#10;Description automatically generated">
            <a:extLst>
              <a:ext uri="{FF2B5EF4-FFF2-40B4-BE49-F238E27FC236}">
                <a16:creationId xmlns:a16="http://schemas.microsoft.com/office/drawing/2014/main" id="{03847A1A-4028-E0B6-7E27-12C3867E98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E3BC0-BCB7-3132-5A3C-D835DD0583A8}"/>
              </a:ext>
            </a:extLst>
          </p:cNvPr>
          <p:cNvSpPr>
            <a:spLocks noGrp="1"/>
          </p:cNvSpPr>
          <p:nvPr>
            <p:ph type="ctrTitle" hasCustomPrompt="1"/>
          </p:nvPr>
        </p:nvSpPr>
        <p:spPr>
          <a:xfrm>
            <a:off x="1492898" y="1208105"/>
            <a:ext cx="5113176" cy="4441790"/>
          </a:xfrm>
        </p:spPr>
        <p:txBody>
          <a:bodyPr anchor="ctr">
            <a:normAutofit/>
          </a:bodyPr>
          <a:lstStyle>
            <a:lvl1pPr algn="l">
              <a:lnSpc>
                <a:spcPct val="80000"/>
              </a:lnSpc>
              <a:defRPr sz="8000" b="1" i="0">
                <a:latin typeface="Aptos Black" panose="020B0004020202020204" pitchFamily="34" charset="0"/>
              </a:defRPr>
            </a:lvl1pPr>
          </a:lstStyle>
          <a:p>
            <a:r>
              <a:rPr lang="en-US" dirty="0"/>
              <a:t>Headline Here</a:t>
            </a:r>
          </a:p>
        </p:txBody>
      </p:sp>
      <p:sp>
        <p:nvSpPr>
          <p:cNvPr id="4" name="Date Placeholder 3">
            <a:extLst>
              <a:ext uri="{FF2B5EF4-FFF2-40B4-BE49-F238E27FC236}">
                <a16:creationId xmlns:a16="http://schemas.microsoft.com/office/drawing/2014/main" id="{4A441C95-9F9D-2C9D-44CB-6EC7D6A0FC68}"/>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01840398-D531-53CD-B9D3-3835EE88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1D6C4-BA39-2DAA-A270-4B2A03ABAF71}"/>
              </a:ext>
            </a:extLst>
          </p:cNvPr>
          <p:cNvSpPr>
            <a:spLocks noGrp="1"/>
          </p:cNvSpPr>
          <p:nvPr>
            <p:ph type="sldNum" sz="quarter" idx="12"/>
          </p:nvPr>
        </p:nvSpPr>
        <p:spPr/>
        <p:txBody>
          <a:bodyPr/>
          <a:lstStyle/>
          <a:p>
            <a:fld id="{162FEE57-B975-D84D-91B3-8A47835E6435}" type="slidenum">
              <a:rPr lang="en-US" smtClean="0"/>
              <a:t>‹#›</a:t>
            </a:fld>
            <a:endParaRPr lang="en-US"/>
          </a:p>
        </p:txBody>
      </p:sp>
      <p:pic>
        <p:nvPicPr>
          <p:cNvPr id="10" name="Picture 9">
            <a:extLst>
              <a:ext uri="{FF2B5EF4-FFF2-40B4-BE49-F238E27FC236}">
                <a16:creationId xmlns:a16="http://schemas.microsoft.com/office/drawing/2014/main" id="{76276589-B319-2B07-BBA3-5F608AE70C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2421" y="6123994"/>
            <a:ext cx="2921231" cy="174165"/>
          </a:xfrm>
          <a:prstGeom prst="rect">
            <a:avLst/>
          </a:prstGeom>
        </p:spPr>
      </p:pic>
      <p:sp>
        <p:nvSpPr>
          <p:cNvPr id="11" name="Picture Placeholder 10">
            <a:extLst>
              <a:ext uri="{FF2B5EF4-FFF2-40B4-BE49-F238E27FC236}">
                <a16:creationId xmlns:a16="http://schemas.microsoft.com/office/drawing/2014/main" id="{24AC7F88-D4E7-F40B-A826-C894709F08A4}"/>
              </a:ext>
            </a:extLst>
          </p:cNvPr>
          <p:cNvSpPr>
            <a:spLocks noGrp="1"/>
          </p:cNvSpPr>
          <p:nvPr>
            <p:ph type="pic" sz="quarter" idx="13"/>
          </p:nvPr>
        </p:nvSpPr>
        <p:spPr>
          <a:xfrm>
            <a:off x="7444274" y="1474237"/>
            <a:ext cx="3909526" cy="3909526"/>
          </a:xfrm>
          <a:prstGeom prst="roundRect">
            <a:avLst/>
          </a:prstGeom>
          <a:ln w="152400">
            <a:solidFill>
              <a:schemeClr val="accent3"/>
            </a:solidFill>
          </a:ln>
        </p:spPr>
        <p:txBody>
          <a:bodyPr/>
          <a:lstStyle/>
          <a:p>
            <a:endParaRPr lang="en-US"/>
          </a:p>
        </p:txBody>
      </p:sp>
    </p:spTree>
    <p:extLst>
      <p:ext uri="{BB962C8B-B14F-4D97-AF65-F5344CB8AC3E}">
        <p14:creationId xmlns:p14="http://schemas.microsoft.com/office/powerpoint/2010/main" val="355505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atement Slide">
    <p:spTree>
      <p:nvGrpSpPr>
        <p:cNvPr id="1" name=""/>
        <p:cNvGrpSpPr/>
        <p:nvPr/>
      </p:nvGrpSpPr>
      <p:grpSpPr>
        <a:xfrm>
          <a:off x="0" y="0"/>
          <a:ext cx="0" cy="0"/>
          <a:chOff x="0" y="0"/>
          <a:chExt cx="0" cy="0"/>
        </a:xfrm>
      </p:grpSpPr>
      <p:pic>
        <p:nvPicPr>
          <p:cNvPr id="8" name="Picture 7" descr="A white background with different animals&#10;&#10;Description automatically generated">
            <a:extLst>
              <a:ext uri="{FF2B5EF4-FFF2-40B4-BE49-F238E27FC236}">
                <a16:creationId xmlns:a16="http://schemas.microsoft.com/office/drawing/2014/main" id="{03847A1A-4028-E0B6-7E27-12C3867E98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E3BC0-BCB7-3132-5A3C-D835DD0583A8}"/>
              </a:ext>
            </a:extLst>
          </p:cNvPr>
          <p:cNvSpPr>
            <a:spLocks noGrp="1"/>
          </p:cNvSpPr>
          <p:nvPr>
            <p:ph type="ctrTitle" hasCustomPrompt="1"/>
          </p:nvPr>
        </p:nvSpPr>
        <p:spPr>
          <a:xfrm>
            <a:off x="838200" y="1474237"/>
            <a:ext cx="5767874" cy="3915910"/>
          </a:xfrm>
        </p:spPr>
        <p:txBody>
          <a:bodyPr anchor="ctr">
            <a:normAutofit/>
          </a:bodyPr>
          <a:lstStyle>
            <a:lvl1pPr algn="l">
              <a:defRPr sz="4000" b="0" i="0">
                <a:latin typeface="+mn-lt"/>
              </a:defRPr>
            </a:lvl1pPr>
          </a:lstStyle>
          <a:p>
            <a:r>
              <a:rPr lang="en-US" dirty="0"/>
              <a:t>Start typing here…</a:t>
            </a:r>
          </a:p>
        </p:txBody>
      </p:sp>
      <p:sp>
        <p:nvSpPr>
          <p:cNvPr id="4" name="Date Placeholder 3">
            <a:extLst>
              <a:ext uri="{FF2B5EF4-FFF2-40B4-BE49-F238E27FC236}">
                <a16:creationId xmlns:a16="http://schemas.microsoft.com/office/drawing/2014/main" id="{4A441C95-9F9D-2C9D-44CB-6EC7D6A0FC68}"/>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01840398-D531-53CD-B9D3-3835EE88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1D6C4-BA39-2DAA-A270-4B2A03ABAF71}"/>
              </a:ext>
            </a:extLst>
          </p:cNvPr>
          <p:cNvSpPr>
            <a:spLocks noGrp="1"/>
          </p:cNvSpPr>
          <p:nvPr>
            <p:ph type="sldNum" sz="quarter" idx="12"/>
          </p:nvPr>
        </p:nvSpPr>
        <p:spPr/>
        <p:txBody>
          <a:bodyPr/>
          <a:lstStyle/>
          <a:p>
            <a:fld id="{162FEE57-B975-D84D-91B3-8A47835E6435}" type="slidenum">
              <a:rPr lang="en-US" smtClean="0"/>
              <a:t>‹#›</a:t>
            </a:fld>
            <a:endParaRPr lang="en-US"/>
          </a:p>
        </p:txBody>
      </p:sp>
      <p:pic>
        <p:nvPicPr>
          <p:cNvPr id="10" name="Picture 9">
            <a:extLst>
              <a:ext uri="{FF2B5EF4-FFF2-40B4-BE49-F238E27FC236}">
                <a16:creationId xmlns:a16="http://schemas.microsoft.com/office/drawing/2014/main" id="{76276589-B319-2B07-BBA3-5F608AE70C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2421" y="6123994"/>
            <a:ext cx="2921231" cy="174165"/>
          </a:xfrm>
          <a:prstGeom prst="rect">
            <a:avLst/>
          </a:prstGeom>
        </p:spPr>
      </p:pic>
      <p:sp>
        <p:nvSpPr>
          <p:cNvPr id="11" name="Picture Placeholder 10">
            <a:extLst>
              <a:ext uri="{FF2B5EF4-FFF2-40B4-BE49-F238E27FC236}">
                <a16:creationId xmlns:a16="http://schemas.microsoft.com/office/drawing/2014/main" id="{24AC7F88-D4E7-F40B-A826-C894709F08A4}"/>
              </a:ext>
            </a:extLst>
          </p:cNvPr>
          <p:cNvSpPr>
            <a:spLocks noGrp="1"/>
          </p:cNvSpPr>
          <p:nvPr>
            <p:ph type="pic" sz="quarter" idx="13"/>
          </p:nvPr>
        </p:nvSpPr>
        <p:spPr>
          <a:xfrm>
            <a:off x="7444274" y="1474237"/>
            <a:ext cx="3909526" cy="3909526"/>
          </a:xfrm>
          <a:prstGeom prst="roundRect">
            <a:avLst/>
          </a:prstGeom>
          <a:ln w="152400">
            <a:solidFill>
              <a:schemeClr val="accent3"/>
            </a:solidFill>
          </a:ln>
        </p:spPr>
        <p:txBody>
          <a:bodyPr/>
          <a:lstStyle/>
          <a:p>
            <a:endParaRPr lang="en-US"/>
          </a:p>
        </p:txBody>
      </p:sp>
    </p:spTree>
    <p:extLst>
      <p:ext uri="{BB962C8B-B14F-4D97-AF65-F5344CB8AC3E}">
        <p14:creationId xmlns:p14="http://schemas.microsoft.com/office/powerpoint/2010/main" val="355461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ACT">
    <p:spTree>
      <p:nvGrpSpPr>
        <p:cNvPr id="1" name=""/>
        <p:cNvGrpSpPr/>
        <p:nvPr/>
      </p:nvGrpSpPr>
      <p:grpSpPr>
        <a:xfrm>
          <a:off x="0" y="0"/>
          <a:ext cx="0" cy="0"/>
          <a:chOff x="0" y="0"/>
          <a:chExt cx="0" cy="0"/>
        </a:xfrm>
      </p:grpSpPr>
      <p:pic>
        <p:nvPicPr>
          <p:cNvPr id="8" name="Picture 7" descr="A white background with different animals&#10;&#10;Description automatically generated">
            <a:extLst>
              <a:ext uri="{FF2B5EF4-FFF2-40B4-BE49-F238E27FC236}">
                <a16:creationId xmlns:a16="http://schemas.microsoft.com/office/drawing/2014/main" id="{03847A1A-4028-E0B6-7E27-12C3867E98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E3BC0-BCB7-3132-5A3C-D835DD0583A8}"/>
              </a:ext>
            </a:extLst>
          </p:cNvPr>
          <p:cNvSpPr>
            <a:spLocks noGrp="1"/>
          </p:cNvSpPr>
          <p:nvPr>
            <p:ph type="ctrTitle" hasCustomPrompt="1"/>
          </p:nvPr>
        </p:nvSpPr>
        <p:spPr>
          <a:xfrm>
            <a:off x="838200" y="2516319"/>
            <a:ext cx="5767874" cy="2873828"/>
          </a:xfrm>
        </p:spPr>
        <p:txBody>
          <a:bodyPr anchor="t">
            <a:normAutofit/>
          </a:bodyPr>
          <a:lstStyle>
            <a:lvl1pPr algn="l">
              <a:defRPr sz="4000" b="0" i="0">
                <a:latin typeface="+mn-lt"/>
              </a:defRPr>
            </a:lvl1pPr>
          </a:lstStyle>
          <a:p>
            <a:r>
              <a:rPr lang="en-US" dirty="0"/>
              <a:t>Start typing here…</a:t>
            </a:r>
          </a:p>
        </p:txBody>
      </p:sp>
      <p:sp>
        <p:nvSpPr>
          <p:cNvPr id="4" name="Date Placeholder 3">
            <a:extLst>
              <a:ext uri="{FF2B5EF4-FFF2-40B4-BE49-F238E27FC236}">
                <a16:creationId xmlns:a16="http://schemas.microsoft.com/office/drawing/2014/main" id="{4A441C95-9F9D-2C9D-44CB-6EC7D6A0FC68}"/>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01840398-D531-53CD-B9D3-3835EE88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1D6C4-BA39-2DAA-A270-4B2A03ABAF71}"/>
              </a:ext>
            </a:extLst>
          </p:cNvPr>
          <p:cNvSpPr>
            <a:spLocks noGrp="1"/>
          </p:cNvSpPr>
          <p:nvPr>
            <p:ph type="sldNum" sz="quarter" idx="12"/>
          </p:nvPr>
        </p:nvSpPr>
        <p:spPr/>
        <p:txBody>
          <a:bodyPr/>
          <a:lstStyle/>
          <a:p>
            <a:fld id="{162FEE57-B975-D84D-91B3-8A47835E6435}" type="slidenum">
              <a:rPr lang="en-US" smtClean="0"/>
              <a:t>‹#›</a:t>
            </a:fld>
            <a:endParaRPr lang="en-US"/>
          </a:p>
        </p:txBody>
      </p:sp>
      <p:pic>
        <p:nvPicPr>
          <p:cNvPr id="10" name="Picture 9">
            <a:extLst>
              <a:ext uri="{FF2B5EF4-FFF2-40B4-BE49-F238E27FC236}">
                <a16:creationId xmlns:a16="http://schemas.microsoft.com/office/drawing/2014/main" id="{76276589-B319-2B07-BBA3-5F608AE70C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2421" y="6123994"/>
            <a:ext cx="2921231" cy="174165"/>
          </a:xfrm>
          <a:prstGeom prst="rect">
            <a:avLst/>
          </a:prstGeom>
        </p:spPr>
      </p:pic>
      <p:sp>
        <p:nvSpPr>
          <p:cNvPr id="11" name="Picture Placeholder 10">
            <a:extLst>
              <a:ext uri="{FF2B5EF4-FFF2-40B4-BE49-F238E27FC236}">
                <a16:creationId xmlns:a16="http://schemas.microsoft.com/office/drawing/2014/main" id="{24AC7F88-D4E7-F40B-A826-C894709F08A4}"/>
              </a:ext>
            </a:extLst>
          </p:cNvPr>
          <p:cNvSpPr>
            <a:spLocks noGrp="1"/>
          </p:cNvSpPr>
          <p:nvPr>
            <p:ph type="pic" sz="quarter" idx="13"/>
          </p:nvPr>
        </p:nvSpPr>
        <p:spPr>
          <a:xfrm>
            <a:off x="7444274" y="1474237"/>
            <a:ext cx="3909526" cy="3909526"/>
          </a:xfrm>
          <a:prstGeom prst="roundRect">
            <a:avLst/>
          </a:prstGeom>
          <a:ln w="152400">
            <a:solidFill>
              <a:schemeClr val="accent3"/>
            </a:solidFill>
          </a:ln>
        </p:spPr>
        <p:txBody>
          <a:bodyPr/>
          <a:lstStyle/>
          <a:p>
            <a:endParaRPr lang="en-US"/>
          </a:p>
        </p:txBody>
      </p:sp>
      <p:sp>
        <p:nvSpPr>
          <p:cNvPr id="7" name="Text Placeholder 6">
            <a:extLst>
              <a:ext uri="{FF2B5EF4-FFF2-40B4-BE49-F238E27FC236}">
                <a16:creationId xmlns:a16="http://schemas.microsoft.com/office/drawing/2014/main" id="{42CF6DAB-D648-DAFD-F339-66625BD26ADE}"/>
              </a:ext>
            </a:extLst>
          </p:cNvPr>
          <p:cNvSpPr>
            <a:spLocks noGrp="1"/>
          </p:cNvSpPr>
          <p:nvPr>
            <p:ph type="body" sz="quarter" idx="14" hasCustomPrompt="1"/>
          </p:nvPr>
        </p:nvSpPr>
        <p:spPr>
          <a:xfrm>
            <a:off x="838200" y="1467853"/>
            <a:ext cx="3425825" cy="762585"/>
          </a:xfrm>
          <a:prstGeom prst="roundRect">
            <a:avLst/>
          </a:prstGeom>
          <a:solidFill>
            <a:schemeClr val="bg1"/>
          </a:solidFill>
          <a:ln w="76200">
            <a:solidFill>
              <a:schemeClr val="accent5"/>
            </a:solidFill>
          </a:ln>
        </p:spPr>
        <p:txBody>
          <a:bodyPr anchor="ctr">
            <a:noAutofit/>
          </a:bodyPr>
          <a:lstStyle>
            <a:lvl1pPr marL="0" indent="0" algn="ctr">
              <a:lnSpc>
                <a:spcPct val="100000"/>
              </a:lnSpc>
              <a:buFontTx/>
              <a:buNone/>
              <a:defRPr sz="4400" b="1" i="0">
                <a:solidFill>
                  <a:schemeClr val="accent5"/>
                </a:solidFill>
                <a:latin typeface="Aptos ExtraBold" panose="020B00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HEADLINE</a:t>
            </a:r>
          </a:p>
        </p:txBody>
      </p:sp>
    </p:spTree>
    <p:extLst>
      <p:ext uri="{BB962C8B-B14F-4D97-AF65-F5344CB8AC3E}">
        <p14:creationId xmlns:p14="http://schemas.microsoft.com/office/powerpoint/2010/main" val="291214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CTION">
    <p:spTree>
      <p:nvGrpSpPr>
        <p:cNvPr id="1" name=""/>
        <p:cNvGrpSpPr/>
        <p:nvPr/>
      </p:nvGrpSpPr>
      <p:grpSpPr>
        <a:xfrm>
          <a:off x="0" y="0"/>
          <a:ext cx="0" cy="0"/>
          <a:chOff x="0" y="0"/>
          <a:chExt cx="0" cy="0"/>
        </a:xfrm>
      </p:grpSpPr>
      <p:pic>
        <p:nvPicPr>
          <p:cNvPr id="8" name="Picture 7" descr="A white background with different animals&#10;&#10;Description automatically generated">
            <a:extLst>
              <a:ext uri="{FF2B5EF4-FFF2-40B4-BE49-F238E27FC236}">
                <a16:creationId xmlns:a16="http://schemas.microsoft.com/office/drawing/2014/main" id="{03847A1A-4028-E0B6-7E27-12C3867E98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E3BC0-BCB7-3132-5A3C-D835DD0583A8}"/>
              </a:ext>
            </a:extLst>
          </p:cNvPr>
          <p:cNvSpPr>
            <a:spLocks noGrp="1"/>
          </p:cNvSpPr>
          <p:nvPr>
            <p:ph type="ctrTitle" hasCustomPrompt="1"/>
          </p:nvPr>
        </p:nvSpPr>
        <p:spPr>
          <a:xfrm>
            <a:off x="838200" y="2516319"/>
            <a:ext cx="5767874" cy="2873828"/>
          </a:xfrm>
        </p:spPr>
        <p:txBody>
          <a:bodyPr anchor="t">
            <a:normAutofit/>
          </a:bodyPr>
          <a:lstStyle>
            <a:lvl1pPr algn="l">
              <a:defRPr sz="4000" b="0" i="0">
                <a:latin typeface="+mn-lt"/>
              </a:defRPr>
            </a:lvl1pPr>
          </a:lstStyle>
          <a:p>
            <a:r>
              <a:rPr lang="en-US" dirty="0"/>
              <a:t>Start typing here…</a:t>
            </a:r>
          </a:p>
        </p:txBody>
      </p:sp>
      <p:sp>
        <p:nvSpPr>
          <p:cNvPr id="4" name="Date Placeholder 3">
            <a:extLst>
              <a:ext uri="{FF2B5EF4-FFF2-40B4-BE49-F238E27FC236}">
                <a16:creationId xmlns:a16="http://schemas.microsoft.com/office/drawing/2014/main" id="{4A441C95-9F9D-2C9D-44CB-6EC7D6A0FC68}"/>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01840398-D531-53CD-B9D3-3835EE88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1D6C4-BA39-2DAA-A270-4B2A03ABAF71}"/>
              </a:ext>
            </a:extLst>
          </p:cNvPr>
          <p:cNvSpPr>
            <a:spLocks noGrp="1"/>
          </p:cNvSpPr>
          <p:nvPr>
            <p:ph type="sldNum" sz="quarter" idx="12"/>
          </p:nvPr>
        </p:nvSpPr>
        <p:spPr/>
        <p:txBody>
          <a:bodyPr/>
          <a:lstStyle/>
          <a:p>
            <a:fld id="{162FEE57-B975-D84D-91B3-8A47835E6435}" type="slidenum">
              <a:rPr lang="en-US" smtClean="0"/>
              <a:t>‹#›</a:t>
            </a:fld>
            <a:endParaRPr lang="en-US"/>
          </a:p>
        </p:txBody>
      </p:sp>
      <p:pic>
        <p:nvPicPr>
          <p:cNvPr id="10" name="Picture 9">
            <a:extLst>
              <a:ext uri="{FF2B5EF4-FFF2-40B4-BE49-F238E27FC236}">
                <a16:creationId xmlns:a16="http://schemas.microsoft.com/office/drawing/2014/main" id="{76276589-B319-2B07-BBA3-5F608AE70C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2421" y="6123994"/>
            <a:ext cx="2921231" cy="174165"/>
          </a:xfrm>
          <a:prstGeom prst="rect">
            <a:avLst/>
          </a:prstGeom>
        </p:spPr>
      </p:pic>
      <p:sp>
        <p:nvSpPr>
          <p:cNvPr id="11" name="Picture Placeholder 10">
            <a:extLst>
              <a:ext uri="{FF2B5EF4-FFF2-40B4-BE49-F238E27FC236}">
                <a16:creationId xmlns:a16="http://schemas.microsoft.com/office/drawing/2014/main" id="{24AC7F88-D4E7-F40B-A826-C894709F08A4}"/>
              </a:ext>
            </a:extLst>
          </p:cNvPr>
          <p:cNvSpPr>
            <a:spLocks noGrp="1"/>
          </p:cNvSpPr>
          <p:nvPr>
            <p:ph type="pic" sz="quarter" idx="13"/>
          </p:nvPr>
        </p:nvSpPr>
        <p:spPr>
          <a:xfrm>
            <a:off x="7444274" y="1474237"/>
            <a:ext cx="3909526" cy="3909526"/>
          </a:xfrm>
          <a:prstGeom prst="roundRect">
            <a:avLst/>
          </a:prstGeom>
          <a:ln w="152400">
            <a:solidFill>
              <a:schemeClr val="accent3"/>
            </a:solidFill>
          </a:ln>
        </p:spPr>
        <p:txBody>
          <a:bodyPr/>
          <a:lstStyle/>
          <a:p>
            <a:endParaRPr lang="en-US"/>
          </a:p>
        </p:txBody>
      </p:sp>
      <p:sp>
        <p:nvSpPr>
          <p:cNvPr id="7" name="Text Placeholder 6">
            <a:extLst>
              <a:ext uri="{FF2B5EF4-FFF2-40B4-BE49-F238E27FC236}">
                <a16:creationId xmlns:a16="http://schemas.microsoft.com/office/drawing/2014/main" id="{42CF6DAB-D648-DAFD-F339-66625BD26ADE}"/>
              </a:ext>
            </a:extLst>
          </p:cNvPr>
          <p:cNvSpPr>
            <a:spLocks noGrp="1"/>
          </p:cNvSpPr>
          <p:nvPr>
            <p:ph type="body" sz="quarter" idx="14" hasCustomPrompt="1"/>
          </p:nvPr>
        </p:nvSpPr>
        <p:spPr>
          <a:xfrm>
            <a:off x="838200" y="1467853"/>
            <a:ext cx="3425825" cy="762585"/>
          </a:xfrm>
          <a:prstGeom prst="roundRect">
            <a:avLst/>
          </a:prstGeom>
          <a:solidFill>
            <a:schemeClr val="bg1"/>
          </a:solidFill>
          <a:ln w="76200">
            <a:solidFill>
              <a:schemeClr val="accent4"/>
            </a:solidFill>
          </a:ln>
        </p:spPr>
        <p:txBody>
          <a:bodyPr anchor="ctr">
            <a:noAutofit/>
          </a:bodyPr>
          <a:lstStyle>
            <a:lvl1pPr marL="0" indent="0" algn="ctr">
              <a:lnSpc>
                <a:spcPct val="100000"/>
              </a:lnSpc>
              <a:buFontTx/>
              <a:buNone/>
              <a:defRPr sz="4400" b="1" i="0">
                <a:solidFill>
                  <a:schemeClr val="accent4"/>
                </a:solidFill>
                <a:latin typeface="Aptos ExtraBold" panose="020B00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HEADLINE</a:t>
            </a:r>
          </a:p>
        </p:txBody>
      </p:sp>
    </p:spTree>
    <p:extLst>
      <p:ext uri="{BB962C8B-B14F-4D97-AF65-F5344CB8AC3E}">
        <p14:creationId xmlns:p14="http://schemas.microsoft.com/office/powerpoint/2010/main" val="341416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IDEO SLIDE">
    <p:spTree>
      <p:nvGrpSpPr>
        <p:cNvPr id="1" name=""/>
        <p:cNvGrpSpPr/>
        <p:nvPr/>
      </p:nvGrpSpPr>
      <p:grpSpPr>
        <a:xfrm>
          <a:off x="0" y="0"/>
          <a:ext cx="0" cy="0"/>
          <a:chOff x="0" y="0"/>
          <a:chExt cx="0" cy="0"/>
        </a:xfrm>
      </p:grpSpPr>
      <p:pic>
        <p:nvPicPr>
          <p:cNvPr id="8" name="Picture 7" descr="A white background with different animals&#10;&#10;Description automatically generated">
            <a:extLst>
              <a:ext uri="{FF2B5EF4-FFF2-40B4-BE49-F238E27FC236}">
                <a16:creationId xmlns:a16="http://schemas.microsoft.com/office/drawing/2014/main" id="{03847A1A-4028-E0B6-7E27-12C3867E98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4A441C95-9F9D-2C9D-44CB-6EC7D6A0FC68}"/>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01840398-D531-53CD-B9D3-3835EE88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1D6C4-BA39-2DAA-A270-4B2A03ABAF71}"/>
              </a:ext>
            </a:extLst>
          </p:cNvPr>
          <p:cNvSpPr>
            <a:spLocks noGrp="1"/>
          </p:cNvSpPr>
          <p:nvPr>
            <p:ph type="sldNum" sz="quarter" idx="12"/>
          </p:nvPr>
        </p:nvSpPr>
        <p:spPr/>
        <p:txBody>
          <a:bodyPr/>
          <a:lstStyle/>
          <a:p>
            <a:fld id="{162FEE57-B975-D84D-91B3-8A47835E6435}" type="slidenum">
              <a:rPr lang="en-US" smtClean="0"/>
              <a:t>‹#›</a:t>
            </a:fld>
            <a:endParaRPr lang="en-US"/>
          </a:p>
        </p:txBody>
      </p:sp>
      <p:pic>
        <p:nvPicPr>
          <p:cNvPr id="10" name="Picture 9">
            <a:extLst>
              <a:ext uri="{FF2B5EF4-FFF2-40B4-BE49-F238E27FC236}">
                <a16:creationId xmlns:a16="http://schemas.microsoft.com/office/drawing/2014/main" id="{76276589-B319-2B07-BBA3-5F608AE70C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2421" y="6123994"/>
            <a:ext cx="2921231" cy="174165"/>
          </a:xfrm>
          <a:prstGeom prst="rect">
            <a:avLst/>
          </a:prstGeom>
        </p:spPr>
      </p:pic>
      <p:sp>
        <p:nvSpPr>
          <p:cNvPr id="7" name="Media Placeholder 6">
            <a:extLst>
              <a:ext uri="{FF2B5EF4-FFF2-40B4-BE49-F238E27FC236}">
                <a16:creationId xmlns:a16="http://schemas.microsoft.com/office/drawing/2014/main" id="{6B6C1EAA-E575-3943-72E3-B4CD0D40D128}"/>
              </a:ext>
            </a:extLst>
          </p:cNvPr>
          <p:cNvSpPr>
            <a:spLocks noGrp="1"/>
          </p:cNvSpPr>
          <p:nvPr>
            <p:ph type="media" sz="quarter" idx="13"/>
          </p:nvPr>
        </p:nvSpPr>
        <p:spPr>
          <a:xfrm>
            <a:off x="2647950" y="1483518"/>
            <a:ext cx="6896100" cy="3890963"/>
          </a:xfrm>
          <a:ln w="152400">
            <a:solidFill>
              <a:schemeClr val="accent3"/>
            </a:solidFill>
          </a:ln>
        </p:spPr>
        <p:txBody>
          <a:bodyPr/>
          <a:lstStyle/>
          <a:p>
            <a:endParaRPr lang="en-US"/>
          </a:p>
        </p:txBody>
      </p:sp>
    </p:spTree>
    <p:extLst>
      <p:ext uri="{BB962C8B-B14F-4D97-AF65-F5344CB8AC3E}">
        <p14:creationId xmlns:p14="http://schemas.microsoft.com/office/powerpoint/2010/main" val="426331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EB59-3063-33CD-6E9B-0ECD74BEA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42E86-B86E-E128-4E78-4BBEA772F1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38B1B-FA1E-F3FC-2B01-075E71AC1C80}"/>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A9405DD8-DB26-A6EA-1577-7BBCA75E2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0C0E6-F359-DAFF-F0C5-BD61CBD79D99}"/>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19963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2FF4-3CB8-2AD3-DF00-F0303F871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3049CA-FF45-593F-DCAF-BD7D05C498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A4C275-803B-C376-0206-5A2D6634EDDD}"/>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1E44965D-5BCD-185F-CCC9-22E1484E9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FF890-0D32-F574-3275-3D75722B0EA5}"/>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203334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4196-D502-B18E-3BC0-F89C42395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B0CA0-A090-4BC3-B5BE-489DC7DFC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744B3-4922-81F6-3714-58E582B81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B39E79-E713-4252-E2C7-DC2DD3A7540E}"/>
              </a:ext>
            </a:extLst>
          </p:cNvPr>
          <p:cNvSpPr>
            <a:spLocks noGrp="1"/>
          </p:cNvSpPr>
          <p:nvPr>
            <p:ph type="dt" sz="half" idx="10"/>
          </p:nvPr>
        </p:nvSpPr>
        <p:spPr/>
        <p:txBody>
          <a:bodyPr/>
          <a:lstStyle/>
          <a:p>
            <a:fld id="{8959A060-9BAB-3549-9B4B-34B20ABDD011}" type="datetimeFigureOut">
              <a:rPr lang="en-US" smtClean="0"/>
              <a:t>12/18/24</a:t>
            </a:fld>
            <a:endParaRPr lang="en-US"/>
          </a:p>
        </p:txBody>
      </p:sp>
      <p:sp>
        <p:nvSpPr>
          <p:cNvPr id="6" name="Footer Placeholder 5">
            <a:extLst>
              <a:ext uri="{FF2B5EF4-FFF2-40B4-BE49-F238E27FC236}">
                <a16:creationId xmlns:a16="http://schemas.microsoft.com/office/drawing/2014/main" id="{AE51B787-D9B5-E82F-22DF-56E454E22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76291-8217-1EE1-DA80-6E647B4236A4}"/>
              </a:ext>
            </a:extLst>
          </p:cNvPr>
          <p:cNvSpPr>
            <a:spLocks noGrp="1"/>
          </p:cNvSpPr>
          <p:nvPr>
            <p:ph type="sldNum" sz="quarter" idx="12"/>
          </p:nvPr>
        </p:nvSpPr>
        <p:spPr/>
        <p:txBody>
          <a:bodyPr/>
          <a:lstStyle/>
          <a:p>
            <a:fld id="{162FEE57-B975-D84D-91B3-8A47835E6435}" type="slidenum">
              <a:rPr lang="en-US" smtClean="0"/>
              <a:t>‹#›</a:t>
            </a:fld>
            <a:endParaRPr lang="en-US"/>
          </a:p>
        </p:txBody>
      </p:sp>
    </p:spTree>
    <p:extLst>
      <p:ext uri="{BB962C8B-B14F-4D97-AF65-F5344CB8AC3E}">
        <p14:creationId xmlns:p14="http://schemas.microsoft.com/office/powerpoint/2010/main" val="423505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32B69-027B-81E7-062D-2C7AF1C8F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2C73B2-8E70-9298-AD19-C727A4DAB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0A578-6EC9-2CCD-36FE-F849A50238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59A060-9BAB-3549-9B4B-34B20ABDD011}" type="datetimeFigureOut">
              <a:rPr lang="en-US" smtClean="0"/>
              <a:t>12/18/24</a:t>
            </a:fld>
            <a:endParaRPr lang="en-US"/>
          </a:p>
        </p:txBody>
      </p:sp>
      <p:sp>
        <p:nvSpPr>
          <p:cNvPr id="5" name="Footer Placeholder 4">
            <a:extLst>
              <a:ext uri="{FF2B5EF4-FFF2-40B4-BE49-F238E27FC236}">
                <a16:creationId xmlns:a16="http://schemas.microsoft.com/office/drawing/2014/main" id="{3EE2A5CA-C586-FD4C-D675-501456665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9AA9C0-98CE-DF4C-D135-77870A2C7E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FEE57-B975-D84D-91B3-8A47835E6435}" type="slidenum">
              <a:rPr lang="en-US" smtClean="0"/>
              <a:t>‹#›</a:t>
            </a:fld>
            <a:endParaRPr lang="en-US"/>
          </a:p>
        </p:txBody>
      </p:sp>
    </p:spTree>
    <p:extLst>
      <p:ext uri="{BB962C8B-B14F-4D97-AF65-F5344CB8AC3E}">
        <p14:creationId xmlns:p14="http://schemas.microsoft.com/office/powerpoint/2010/main" val="20230768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4" r:id="rId5"/>
    <p:sldLayoutId id="2147483663"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servationnation.org/lesson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hyperlink" Target="http://www.conservationnation.org/lesson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C420-04FC-08C8-04D8-DBAC1B6D8A50}"/>
              </a:ext>
            </a:extLst>
          </p:cNvPr>
          <p:cNvSpPr>
            <a:spLocks noGrp="1"/>
          </p:cNvSpPr>
          <p:nvPr>
            <p:ph type="ctrTitle"/>
          </p:nvPr>
        </p:nvSpPr>
        <p:spPr/>
        <p:txBody>
          <a:bodyPr/>
          <a:lstStyle/>
          <a:p>
            <a:r>
              <a:rPr lang="en-US" dirty="0"/>
              <a:t>Wildlife</a:t>
            </a:r>
            <a:br>
              <a:rPr lang="en-US" dirty="0"/>
            </a:br>
            <a:r>
              <a:rPr lang="en-US" dirty="0"/>
              <a:t>Fact or</a:t>
            </a:r>
            <a:br>
              <a:rPr lang="en-US" dirty="0"/>
            </a:br>
            <a:r>
              <a:rPr lang="en-US" dirty="0"/>
              <a:t>Fiction</a:t>
            </a:r>
          </a:p>
        </p:txBody>
      </p:sp>
      <p:pic>
        <p:nvPicPr>
          <p:cNvPr id="6" name="Picture Placeholder 5" descr="A close up of a bear&#10;&#10;Description automatically generated">
            <a:extLst>
              <a:ext uri="{FF2B5EF4-FFF2-40B4-BE49-F238E27FC236}">
                <a16:creationId xmlns:a16="http://schemas.microsoft.com/office/drawing/2014/main" id="{AF27F0B3-277B-3353-F712-56B24015269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444274" y="1474237"/>
            <a:ext cx="3909526" cy="3909526"/>
          </a:xfrm>
        </p:spPr>
      </p:pic>
      <p:sp>
        <p:nvSpPr>
          <p:cNvPr id="4" name="TextBox 3">
            <a:extLst>
              <a:ext uri="{FF2B5EF4-FFF2-40B4-BE49-F238E27FC236}">
                <a16:creationId xmlns:a16="http://schemas.microsoft.com/office/drawing/2014/main" id="{6D194744-B332-99DD-2CFA-36689ABAD686}"/>
              </a:ext>
            </a:extLst>
          </p:cNvPr>
          <p:cNvSpPr txBox="1"/>
          <p:nvPr/>
        </p:nvSpPr>
        <p:spPr>
          <a:xfrm>
            <a:off x="198783" y="6348656"/>
            <a:ext cx="6096000" cy="369332"/>
          </a:xfrm>
          <a:prstGeom prst="rect">
            <a:avLst/>
          </a:prstGeom>
          <a:noFill/>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www.conservationnation.org/lessons</a:t>
            </a:r>
            <a:endParaRPr lang="en-US" dirty="0">
              <a:solidFill>
                <a:schemeClr val="bg1"/>
              </a:solidFill>
            </a:endParaRPr>
          </a:p>
        </p:txBody>
      </p:sp>
    </p:spTree>
    <p:extLst>
      <p:ext uri="{BB962C8B-B14F-4D97-AF65-F5344CB8AC3E}">
        <p14:creationId xmlns:p14="http://schemas.microsoft.com/office/powerpoint/2010/main" val="944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C931A-C3C7-9509-EC43-25FB439D8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15CF6-DFEC-22A7-C789-FC376A0DC894}"/>
              </a:ext>
            </a:extLst>
          </p:cNvPr>
          <p:cNvSpPr>
            <a:spLocks noGrp="1"/>
          </p:cNvSpPr>
          <p:nvPr>
            <p:ph type="ctrTitle"/>
          </p:nvPr>
        </p:nvSpPr>
        <p:spPr/>
        <p:txBody>
          <a:bodyPr/>
          <a:lstStyle/>
          <a:p>
            <a:r>
              <a:rPr lang="en-US" dirty="0"/>
              <a:t>Hippos cannot swim.</a:t>
            </a:r>
          </a:p>
        </p:txBody>
      </p:sp>
      <p:pic>
        <p:nvPicPr>
          <p:cNvPr id="6" name="Picture Placeholder 5" descr="A hippo with its mouth open in the water&#10;&#10;Description automatically generated">
            <a:extLst>
              <a:ext uri="{FF2B5EF4-FFF2-40B4-BE49-F238E27FC236}">
                <a16:creationId xmlns:a16="http://schemas.microsoft.com/office/drawing/2014/main" id="{0FF30854-E970-62FA-8986-582DEA404D4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7CF502D-014A-1AC7-DDC5-3BB45C63245E}"/>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15806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E7C6F-2684-6AB0-1E92-F1FD2F092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B3FE0-B0E8-6D6A-A83A-68BCD88E6BCF}"/>
              </a:ext>
            </a:extLst>
          </p:cNvPr>
          <p:cNvSpPr>
            <a:spLocks noGrp="1"/>
          </p:cNvSpPr>
          <p:nvPr>
            <p:ph type="ctrTitle"/>
          </p:nvPr>
        </p:nvSpPr>
        <p:spPr/>
        <p:txBody>
          <a:bodyPr/>
          <a:lstStyle/>
          <a:p>
            <a:r>
              <a:rPr lang="en-US" dirty="0"/>
              <a:t>Hippos cannot swim.</a:t>
            </a:r>
          </a:p>
        </p:txBody>
      </p:sp>
      <p:pic>
        <p:nvPicPr>
          <p:cNvPr id="6" name="Picture Placeholder 5" descr="A hippo with its mouth open in the water&#10;&#10;Description automatically generated">
            <a:extLst>
              <a:ext uri="{FF2B5EF4-FFF2-40B4-BE49-F238E27FC236}">
                <a16:creationId xmlns:a16="http://schemas.microsoft.com/office/drawing/2014/main" id="{C3F73B63-0B5C-0E9B-352F-00CB10B3006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7166742-5E00-99F9-D4EA-0DAB4E5FE610}"/>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210796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74EA3-A6B3-6BDD-0E5F-04D16863C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5E81F-59E6-2A48-E4E0-1B0CE529AABA}"/>
              </a:ext>
            </a:extLst>
          </p:cNvPr>
          <p:cNvSpPr>
            <a:spLocks noGrp="1"/>
          </p:cNvSpPr>
          <p:nvPr>
            <p:ph type="ctrTitle"/>
          </p:nvPr>
        </p:nvSpPr>
        <p:spPr/>
        <p:txBody>
          <a:bodyPr/>
          <a:lstStyle/>
          <a:p>
            <a:r>
              <a:rPr lang="en-US" dirty="0"/>
              <a:t>Prairie dogs communicate by </a:t>
            </a:r>
            <a:br>
              <a:rPr lang="en-US" dirty="0"/>
            </a:br>
            <a:r>
              <a:rPr lang="en-US" dirty="0"/>
              <a:t>kissing each other.</a:t>
            </a:r>
          </a:p>
        </p:txBody>
      </p:sp>
      <p:pic>
        <p:nvPicPr>
          <p:cNvPr id="6" name="Picture Placeholder 5" descr="A small animal standing in grass&#10;&#10;Description automatically generated">
            <a:extLst>
              <a:ext uri="{FF2B5EF4-FFF2-40B4-BE49-F238E27FC236}">
                <a16:creationId xmlns:a16="http://schemas.microsoft.com/office/drawing/2014/main" id="{FCBE254D-4DD1-3A96-FEEF-52AEA1AC023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F9C6664-0AEA-DBC6-80B0-6FAF6F70F2E0}"/>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4290517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36D64-F943-CF76-D085-134288A40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4C9B1-0EEE-F26C-A13C-EEE4013F7263}"/>
              </a:ext>
            </a:extLst>
          </p:cNvPr>
          <p:cNvSpPr>
            <a:spLocks noGrp="1"/>
          </p:cNvSpPr>
          <p:nvPr>
            <p:ph type="ctrTitle"/>
          </p:nvPr>
        </p:nvSpPr>
        <p:spPr/>
        <p:txBody>
          <a:bodyPr/>
          <a:lstStyle/>
          <a:p>
            <a:r>
              <a:rPr lang="en-US" dirty="0"/>
              <a:t>Prairie dogs communicate by </a:t>
            </a:r>
            <a:br>
              <a:rPr lang="en-US" dirty="0"/>
            </a:br>
            <a:r>
              <a:rPr lang="en-US" dirty="0"/>
              <a:t>kissing each other.</a:t>
            </a:r>
          </a:p>
        </p:txBody>
      </p:sp>
      <p:pic>
        <p:nvPicPr>
          <p:cNvPr id="6" name="Picture Placeholder 5" descr="A small animal standing in grass&#10;&#10;Description automatically generated">
            <a:extLst>
              <a:ext uri="{FF2B5EF4-FFF2-40B4-BE49-F238E27FC236}">
                <a16:creationId xmlns:a16="http://schemas.microsoft.com/office/drawing/2014/main" id="{2658981B-6F92-4481-625B-A0F456FF34C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5E00A0F-5766-E4FD-849D-DFF0D8B56C21}"/>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178921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78F94-3EF5-8673-CDA0-EBB264163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C0B7B-35D7-62CE-23F9-67C4DE4F7497}"/>
              </a:ext>
            </a:extLst>
          </p:cNvPr>
          <p:cNvSpPr>
            <a:spLocks noGrp="1"/>
          </p:cNvSpPr>
          <p:nvPr>
            <p:ph type="ctrTitle"/>
          </p:nvPr>
        </p:nvSpPr>
        <p:spPr/>
        <p:txBody>
          <a:bodyPr/>
          <a:lstStyle/>
          <a:p>
            <a:r>
              <a:rPr lang="en-US" dirty="0"/>
              <a:t>A group of porcupines is called a prickle.</a:t>
            </a:r>
          </a:p>
        </p:txBody>
      </p:sp>
      <p:pic>
        <p:nvPicPr>
          <p:cNvPr id="6" name="Picture Placeholder 5" descr="A porcupine on a tree branch&#10;&#10;Description automatically generated">
            <a:extLst>
              <a:ext uri="{FF2B5EF4-FFF2-40B4-BE49-F238E27FC236}">
                <a16:creationId xmlns:a16="http://schemas.microsoft.com/office/drawing/2014/main" id="{AF393F54-81D4-8BD6-8805-0A7B80A4CD0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ED5134BA-63AD-1895-557E-2A5DA1BA3E80}"/>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98787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6E064-0580-0B96-9561-0682BFE3B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66E8C-DC9F-50FE-DD2F-04FC54CD238D}"/>
              </a:ext>
            </a:extLst>
          </p:cNvPr>
          <p:cNvSpPr>
            <a:spLocks noGrp="1"/>
          </p:cNvSpPr>
          <p:nvPr>
            <p:ph type="ctrTitle"/>
          </p:nvPr>
        </p:nvSpPr>
        <p:spPr/>
        <p:txBody>
          <a:bodyPr/>
          <a:lstStyle/>
          <a:p>
            <a:r>
              <a:rPr lang="en-US" dirty="0"/>
              <a:t>A group of porcupines is called a prickle.</a:t>
            </a:r>
          </a:p>
        </p:txBody>
      </p:sp>
      <p:pic>
        <p:nvPicPr>
          <p:cNvPr id="6" name="Picture Placeholder 5" descr="A porcupine on a tree branch&#10;&#10;Description automatically generated">
            <a:extLst>
              <a:ext uri="{FF2B5EF4-FFF2-40B4-BE49-F238E27FC236}">
                <a16:creationId xmlns:a16="http://schemas.microsoft.com/office/drawing/2014/main" id="{FE96B486-626B-6AD6-D40D-CFCE6EC2CCE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BF76CC0-CC0E-602C-0E38-680908CCC2D3}"/>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2690253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7AEA-6B25-3762-B9FB-E0F1383F7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22747-631B-24AC-A49A-515B7AFE5B62}"/>
              </a:ext>
            </a:extLst>
          </p:cNvPr>
          <p:cNvSpPr>
            <a:spLocks noGrp="1"/>
          </p:cNvSpPr>
          <p:nvPr>
            <p:ph type="ctrTitle"/>
          </p:nvPr>
        </p:nvSpPr>
        <p:spPr/>
        <p:txBody>
          <a:bodyPr/>
          <a:lstStyle/>
          <a:p>
            <a:r>
              <a:rPr lang="en-US" dirty="0"/>
              <a:t>We are currently living though a mass species extinction event.</a:t>
            </a:r>
          </a:p>
        </p:txBody>
      </p:sp>
      <p:pic>
        <p:nvPicPr>
          <p:cNvPr id="6" name="Picture Placeholder 5" descr="An elephant walking in the wild&#10;&#10;Description automatically generated">
            <a:extLst>
              <a:ext uri="{FF2B5EF4-FFF2-40B4-BE49-F238E27FC236}">
                <a16:creationId xmlns:a16="http://schemas.microsoft.com/office/drawing/2014/main" id="{B37D2331-D44D-C5A7-A3A0-8D6BF39D219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EA6B025-7224-BD3B-9BCE-81821D7ABDB4}"/>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417035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9805C-D351-D667-E491-E9E778688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85736-5FA3-4A51-CEF0-9CB57F786DBD}"/>
              </a:ext>
            </a:extLst>
          </p:cNvPr>
          <p:cNvSpPr>
            <a:spLocks noGrp="1"/>
          </p:cNvSpPr>
          <p:nvPr>
            <p:ph type="ctrTitle"/>
          </p:nvPr>
        </p:nvSpPr>
        <p:spPr/>
        <p:txBody>
          <a:bodyPr/>
          <a:lstStyle/>
          <a:p>
            <a:r>
              <a:rPr lang="en-US" dirty="0"/>
              <a:t>We are currently living though a mass species extinction event.</a:t>
            </a:r>
          </a:p>
        </p:txBody>
      </p:sp>
      <p:pic>
        <p:nvPicPr>
          <p:cNvPr id="6" name="Picture Placeholder 5" descr="An elephant walking in the wild&#10;&#10;Description automatically generated">
            <a:extLst>
              <a:ext uri="{FF2B5EF4-FFF2-40B4-BE49-F238E27FC236}">
                <a16:creationId xmlns:a16="http://schemas.microsoft.com/office/drawing/2014/main" id="{A6D6BBDF-7CAD-7F2D-2995-4D1968EDEFC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53483F5-C501-7110-30F6-082D29E76D9A}"/>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63846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82832-C1C7-A78D-AE6F-E66DD3B8B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A3F6B-D039-2ACD-21A8-7A5374DFB785}"/>
              </a:ext>
            </a:extLst>
          </p:cNvPr>
          <p:cNvSpPr>
            <a:spLocks noGrp="1"/>
          </p:cNvSpPr>
          <p:nvPr>
            <p:ph type="ctrTitle"/>
          </p:nvPr>
        </p:nvSpPr>
        <p:spPr/>
        <p:txBody>
          <a:bodyPr/>
          <a:lstStyle/>
          <a:p>
            <a:r>
              <a:rPr lang="en-US" dirty="0"/>
              <a:t>A hummingbird’s heart beats 1,200 times per minute.</a:t>
            </a:r>
          </a:p>
        </p:txBody>
      </p:sp>
      <p:pic>
        <p:nvPicPr>
          <p:cNvPr id="6" name="Picture Placeholder 5" descr="A hummingbird flying next to a flower&#10;&#10;Description automatically generated">
            <a:extLst>
              <a:ext uri="{FF2B5EF4-FFF2-40B4-BE49-F238E27FC236}">
                <a16:creationId xmlns:a16="http://schemas.microsoft.com/office/drawing/2014/main" id="{4C3E492E-FF66-54F0-C3EE-146020373F6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E64D7EF-953D-BB39-0C51-2DB706EF8B2C}"/>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0402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3952-A6E7-5F0D-9118-A70213B08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6E32B-4EAD-01A4-124A-E8A0BAEABD23}"/>
              </a:ext>
            </a:extLst>
          </p:cNvPr>
          <p:cNvSpPr>
            <a:spLocks noGrp="1"/>
          </p:cNvSpPr>
          <p:nvPr>
            <p:ph type="ctrTitle"/>
          </p:nvPr>
        </p:nvSpPr>
        <p:spPr/>
        <p:txBody>
          <a:bodyPr/>
          <a:lstStyle/>
          <a:p>
            <a:r>
              <a:rPr lang="en-US" dirty="0"/>
              <a:t>A hummingbird’s heart beats 1,200 times per minute.</a:t>
            </a:r>
          </a:p>
        </p:txBody>
      </p:sp>
      <p:pic>
        <p:nvPicPr>
          <p:cNvPr id="6" name="Picture Placeholder 5" descr="A hummingbird flying next to a flower&#10;&#10;Description automatically generated">
            <a:extLst>
              <a:ext uri="{FF2B5EF4-FFF2-40B4-BE49-F238E27FC236}">
                <a16:creationId xmlns:a16="http://schemas.microsoft.com/office/drawing/2014/main" id="{684C2BF0-5AB8-7886-97D9-3D59C41D926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EC80C1D-1AF4-8A79-6E8C-9608897F63FE}"/>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419322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B9ACCE-72A0-C8A3-C1BD-ED077B93F8E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iraffes head in a hexagon shape&#10;&#10;Description automatically generated">
            <a:extLst>
              <a:ext uri="{FF2B5EF4-FFF2-40B4-BE49-F238E27FC236}">
                <a16:creationId xmlns:a16="http://schemas.microsoft.com/office/drawing/2014/main" id="{37014D0B-1FC1-F77B-0458-A538989A725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7200" y="457200"/>
            <a:ext cx="11277600" cy="5943600"/>
          </a:xfrm>
          <a:prstGeom prst="rect">
            <a:avLst/>
          </a:prstGeom>
        </p:spPr>
      </p:pic>
    </p:spTree>
    <p:extLst>
      <p:ext uri="{BB962C8B-B14F-4D97-AF65-F5344CB8AC3E}">
        <p14:creationId xmlns:p14="http://schemas.microsoft.com/office/powerpoint/2010/main" val="153980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D6CCB-1496-A092-1E8A-C61819FE5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CCDCA-629C-C841-B137-F138B10A7BB2}"/>
              </a:ext>
            </a:extLst>
          </p:cNvPr>
          <p:cNvSpPr>
            <a:spLocks noGrp="1"/>
          </p:cNvSpPr>
          <p:nvPr>
            <p:ph type="ctrTitle"/>
          </p:nvPr>
        </p:nvSpPr>
        <p:spPr/>
        <p:txBody>
          <a:bodyPr/>
          <a:lstStyle/>
          <a:p>
            <a:r>
              <a:rPr lang="en-US" dirty="0"/>
              <a:t>Crickets have ears on their legs.</a:t>
            </a:r>
          </a:p>
        </p:txBody>
      </p:sp>
      <p:pic>
        <p:nvPicPr>
          <p:cNvPr id="6" name="Picture Placeholder 5" descr="A close up of a bug&#10;&#10;Description automatically generated">
            <a:extLst>
              <a:ext uri="{FF2B5EF4-FFF2-40B4-BE49-F238E27FC236}">
                <a16:creationId xmlns:a16="http://schemas.microsoft.com/office/drawing/2014/main" id="{A48CF22F-454C-EC32-FF7B-D0C1ABEF8B0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1D6CEBB-ABD7-6285-2735-769E869EBF4A}"/>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81663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50607-3DB0-5CA3-B38E-A45B24BB5C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26998-EE95-53CC-376C-1E79545D498E}"/>
              </a:ext>
            </a:extLst>
          </p:cNvPr>
          <p:cNvSpPr>
            <a:spLocks noGrp="1"/>
          </p:cNvSpPr>
          <p:nvPr>
            <p:ph type="ctrTitle"/>
          </p:nvPr>
        </p:nvSpPr>
        <p:spPr/>
        <p:txBody>
          <a:bodyPr/>
          <a:lstStyle/>
          <a:p>
            <a:r>
              <a:rPr lang="en-US" dirty="0"/>
              <a:t>Crickets have ears on their legs.</a:t>
            </a:r>
          </a:p>
        </p:txBody>
      </p:sp>
      <p:pic>
        <p:nvPicPr>
          <p:cNvPr id="6" name="Picture Placeholder 5" descr="A close up of a bug&#10;&#10;Description automatically generated">
            <a:extLst>
              <a:ext uri="{FF2B5EF4-FFF2-40B4-BE49-F238E27FC236}">
                <a16:creationId xmlns:a16="http://schemas.microsoft.com/office/drawing/2014/main" id="{A030FD64-02A0-6F0E-4808-7ECB2574D75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672F1F42-724A-CB57-0BD1-46022599AF04}"/>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89565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A15AD-22B1-0619-0FC0-C90754E8E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6B7E8-3F01-2C33-DB84-39B66064C6E8}"/>
              </a:ext>
            </a:extLst>
          </p:cNvPr>
          <p:cNvSpPr>
            <a:spLocks noGrp="1"/>
          </p:cNvSpPr>
          <p:nvPr>
            <p:ph type="ctrTitle"/>
          </p:nvPr>
        </p:nvSpPr>
        <p:spPr/>
        <p:txBody>
          <a:bodyPr/>
          <a:lstStyle/>
          <a:p>
            <a:r>
              <a:rPr lang="en-US" dirty="0"/>
              <a:t>Mammals can lay eggs.</a:t>
            </a:r>
          </a:p>
        </p:txBody>
      </p:sp>
      <p:pic>
        <p:nvPicPr>
          <p:cNvPr id="6" name="Picture Placeholder 5" descr="A porcupine in the grass&#10;&#10;Description automatically generated">
            <a:extLst>
              <a:ext uri="{FF2B5EF4-FFF2-40B4-BE49-F238E27FC236}">
                <a16:creationId xmlns:a16="http://schemas.microsoft.com/office/drawing/2014/main" id="{C70C7065-0D4E-624E-FC45-D56EEFE3C99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D53D676-EA8E-5936-471D-B0F71C6E058E}"/>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464045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BF0C4-8DB9-7865-534D-C7ABFB12A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470DA-42F9-0406-5B36-302F2733BCA3}"/>
              </a:ext>
            </a:extLst>
          </p:cNvPr>
          <p:cNvSpPr>
            <a:spLocks noGrp="1"/>
          </p:cNvSpPr>
          <p:nvPr>
            <p:ph type="ctrTitle"/>
          </p:nvPr>
        </p:nvSpPr>
        <p:spPr/>
        <p:txBody>
          <a:bodyPr/>
          <a:lstStyle/>
          <a:p>
            <a:r>
              <a:rPr lang="en-US" dirty="0"/>
              <a:t>Mammals can lay eggs.</a:t>
            </a:r>
          </a:p>
        </p:txBody>
      </p:sp>
      <p:pic>
        <p:nvPicPr>
          <p:cNvPr id="6" name="Picture Placeholder 5" descr="A porcupine in the grass&#10;&#10;Description automatically generated">
            <a:extLst>
              <a:ext uri="{FF2B5EF4-FFF2-40B4-BE49-F238E27FC236}">
                <a16:creationId xmlns:a16="http://schemas.microsoft.com/office/drawing/2014/main" id="{4B8B9289-531D-D7C4-C025-CEC0ACBBD43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DA87834B-EA55-63A3-055E-51915FEC3C2C}"/>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709161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706EA-34F9-4754-084F-3DF0A4EB4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8BB19-69A4-6800-FCE6-200E501B9258}"/>
              </a:ext>
            </a:extLst>
          </p:cNvPr>
          <p:cNvSpPr>
            <a:spLocks noGrp="1"/>
          </p:cNvSpPr>
          <p:nvPr>
            <p:ph type="ctrTitle"/>
          </p:nvPr>
        </p:nvSpPr>
        <p:spPr/>
        <p:txBody>
          <a:bodyPr/>
          <a:lstStyle/>
          <a:p>
            <a:r>
              <a:rPr lang="en-US" dirty="0"/>
              <a:t>Otters hold hands while sleeping.</a:t>
            </a:r>
          </a:p>
        </p:txBody>
      </p:sp>
      <p:pic>
        <p:nvPicPr>
          <p:cNvPr id="6" name="Picture Placeholder 5" descr="A close-up of an otter&#10;&#10;Description automatically generated">
            <a:extLst>
              <a:ext uri="{FF2B5EF4-FFF2-40B4-BE49-F238E27FC236}">
                <a16:creationId xmlns:a16="http://schemas.microsoft.com/office/drawing/2014/main" id="{43A97B34-B93A-E696-1AA7-AD323235C6F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FE04105-221A-FD99-DB9C-624495C9336A}"/>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844927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06A86-20DE-06EE-7F72-98DDE24CD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03FC0-8AB3-280A-0B25-6334AFDCA369}"/>
              </a:ext>
            </a:extLst>
          </p:cNvPr>
          <p:cNvSpPr>
            <a:spLocks noGrp="1"/>
          </p:cNvSpPr>
          <p:nvPr>
            <p:ph type="ctrTitle"/>
          </p:nvPr>
        </p:nvSpPr>
        <p:spPr/>
        <p:txBody>
          <a:bodyPr/>
          <a:lstStyle/>
          <a:p>
            <a:r>
              <a:rPr lang="en-US" dirty="0"/>
              <a:t>Otters hold hands while sleeping.</a:t>
            </a:r>
          </a:p>
        </p:txBody>
      </p:sp>
      <p:pic>
        <p:nvPicPr>
          <p:cNvPr id="6" name="Picture Placeholder 5" descr="A close-up of an otter&#10;&#10;Description automatically generated">
            <a:extLst>
              <a:ext uri="{FF2B5EF4-FFF2-40B4-BE49-F238E27FC236}">
                <a16:creationId xmlns:a16="http://schemas.microsoft.com/office/drawing/2014/main" id="{4289E358-CF6C-E830-61CA-4AA82E1F3C7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2A6FCEF-80BA-E385-77A2-E2B2653BAA6A}"/>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2598699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C9BE-D78D-B2CA-8532-33C8B9BFA0DA}"/>
              </a:ext>
            </a:extLst>
          </p:cNvPr>
          <p:cNvSpPr>
            <a:spLocks noGrp="1"/>
          </p:cNvSpPr>
          <p:nvPr>
            <p:ph type="ctrTitle"/>
          </p:nvPr>
        </p:nvSpPr>
        <p:spPr/>
        <p:txBody>
          <a:bodyPr/>
          <a:lstStyle/>
          <a:p>
            <a:r>
              <a:rPr lang="en-US" dirty="0"/>
              <a:t>African lions are the </a:t>
            </a:r>
            <a:br>
              <a:rPr lang="en-US" dirty="0"/>
            </a:br>
            <a:r>
              <a:rPr lang="en-US" dirty="0"/>
              <a:t>only cats known to live </a:t>
            </a:r>
            <a:br>
              <a:rPr lang="en-US" dirty="0"/>
            </a:br>
            <a:r>
              <a:rPr lang="en-US" dirty="0"/>
              <a:t>in groups.</a:t>
            </a:r>
          </a:p>
        </p:txBody>
      </p:sp>
      <p:pic>
        <p:nvPicPr>
          <p:cNvPr id="6" name="Picture Placeholder 5" descr="A close-up of a lion's face&#10;&#10;Description automatically generated">
            <a:extLst>
              <a:ext uri="{FF2B5EF4-FFF2-40B4-BE49-F238E27FC236}">
                <a16:creationId xmlns:a16="http://schemas.microsoft.com/office/drawing/2014/main" id="{51746834-2368-A94E-1EC9-ABCE2655B40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444274" y="1474237"/>
            <a:ext cx="3909526" cy="3909526"/>
          </a:xfrm>
        </p:spPr>
      </p:pic>
      <p:sp>
        <p:nvSpPr>
          <p:cNvPr id="4" name="Text Placeholder 3">
            <a:extLst>
              <a:ext uri="{FF2B5EF4-FFF2-40B4-BE49-F238E27FC236}">
                <a16:creationId xmlns:a16="http://schemas.microsoft.com/office/drawing/2014/main" id="{803A5D04-E2A1-AFA4-7A6C-7FAF8F8AEABE}"/>
              </a:ext>
            </a:extLst>
          </p:cNvPr>
          <p:cNvSpPr>
            <a:spLocks noGrp="1"/>
          </p:cNvSpPr>
          <p:nvPr>
            <p:ph type="body" sz="quarter" idx="14"/>
          </p:nvPr>
        </p:nvSpPr>
        <p:spPr>
          <a:ln>
            <a:solidFill>
              <a:schemeClr val="accent1"/>
            </a:solidFill>
          </a:ln>
        </p:spPr>
        <p:txBody>
          <a:bodyPr>
            <a:noAutofit/>
          </a:bodyPr>
          <a:lstStyle/>
          <a:p>
            <a:r>
              <a:rPr lang="en-US" sz="3200" dirty="0">
                <a:solidFill>
                  <a:schemeClr val="accent1"/>
                </a:solidFill>
              </a:rPr>
              <a:t>Fact or Fiction?</a:t>
            </a:r>
          </a:p>
        </p:txBody>
      </p:sp>
    </p:spTree>
    <p:extLst>
      <p:ext uri="{BB962C8B-B14F-4D97-AF65-F5344CB8AC3E}">
        <p14:creationId xmlns:p14="http://schemas.microsoft.com/office/powerpoint/2010/main" val="2625397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D4527-408B-A1D2-C5A3-30FC6FD50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E3331-F765-8917-275C-14DEA86172D7}"/>
              </a:ext>
            </a:extLst>
          </p:cNvPr>
          <p:cNvSpPr>
            <a:spLocks noGrp="1"/>
          </p:cNvSpPr>
          <p:nvPr>
            <p:ph type="ctrTitle"/>
          </p:nvPr>
        </p:nvSpPr>
        <p:spPr/>
        <p:txBody>
          <a:bodyPr/>
          <a:lstStyle/>
          <a:p>
            <a:r>
              <a:rPr lang="en-US" dirty="0"/>
              <a:t>African lions are the </a:t>
            </a:r>
            <a:br>
              <a:rPr lang="en-US" dirty="0"/>
            </a:br>
            <a:r>
              <a:rPr lang="en-US" dirty="0"/>
              <a:t>only cats known to live </a:t>
            </a:r>
            <a:br>
              <a:rPr lang="en-US" dirty="0"/>
            </a:br>
            <a:r>
              <a:rPr lang="en-US" dirty="0"/>
              <a:t>in groups.</a:t>
            </a:r>
          </a:p>
        </p:txBody>
      </p:sp>
      <p:pic>
        <p:nvPicPr>
          <p:cNvPr id="6" name="Picture Placeholder 5" descr="A close-up of a lion's face&#10;&#10;Description automatically generated">
            <a:extLst>
              <a:ext uri="{FF2B5EF4-FFF2-40B4-BE49-F238E27FC236}">
                <a16:creationId xmlns:a16="http://schemas.microsoft.com/office/drawing/2014/main" id="{25A07663-B9DC-95B0-52E3-0FE1A137EC4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444274" y="1474237"/>
            <a:ext cx="3909526" cy="3909526"/>
          </a:xfrm>
        </p:spPr>
      </p:pic>
      <p:sp>
        <p:nvSpPr>
          <p:cNvPr id="4" name="Text Placeholder 3">
            <a:extLst>
              <a:ext uri="{FF2B5EF4-FFF2-40B4-BE49-F238E27FC236}">
                <a16:creationId xmlns:a16="http://schemas.microsoft.com/office/drawing/2014/main" id="{3F2984D5-EE59-FBD9-3B93-35B20C094C64}"/>
              </a:ext>
            </a:extLst>
          </p:cNvPr>
          <p:cNvSpPr>
            <a:spLocks noGrp="1"/>
          </p:cNvSpPr>
          <p:nvPr>
            <p:ph type="body" sz="quarter" idx="14"/>
          </p:nvPr>
        </p:nvSpPr>
        <p:spPr/>
        <p:txBody>
          <a:bodyPr>
            <a:noAutofit/>
          </a:bodyPr>
          <a:lstStyle/>
          <a:p>
            <a:r>
              <a:rPr lang="en-US" dirty="0"/>
              <a:t>FACT</a:t>
            </a:r>
          </a:p>
        </p:txBody>
      </p:sp>
    </p:spTree>
    <p:extLst>
      <p:ext uri="{BB962C8B-B14F-4D97-AF65-F5344CB8AC3E}">
        <p14:creationId xmlns:p14="http://schemas.microsoft.com/office/powerpoint/2010/main" val="95869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81926-546B-9F90-3905-9A0FE415A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CE478-C349-8E44-A700-E75E534A746F}"/>
              </a:ext>
            </a:extLst>
          </p:cNvPr>
          <p:cNvSpPr>
            <a:spLocks noGrp="1"/>
          </p:cNvSpPr>
          <p:nvPr>
            <p:ph type="ctrTitle"/>
          </p:nvPr>
        </p:nvSpPr>
        <p:spPr/>
        <p:txBody>
          <a:bodyPr/>
          <a:lstStyle/>
          <a:p>
            <a:r>
              <a:rPr lang="en-US" dirty="0"/>
              <a:t>Both male and female reindeer have antlers.</a:t>
            </a:r>
          </a:p>
        </p:txBody>
      </p:sp>
      <p:pic>
        <p:nvPicPr>
          <p:cNvPr id="6" name="Picture Placeholder 5" descr="A reindeer with large antlers standing in snow&#10;&#10;Description automatically generated">
            <a:extLst>
              <a:ext uri="{FF2B5EF4-FFF2-40B4-BE49-F238E27FC236}">
                <a16:creationId xmlns:a16="http://schemas.microsoft.com/office/drawing/2014/main" id="{87CBBDC6-B6A8-3368-C9A0-BCCB1B2C975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79DF429-8B45-653E-1605-1CDD1FD9D888}"/>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895713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455BA-BDA6-D7CF-DC52-CA23769AC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3F5C8-318F-ED8E-F8D3-9BE76362C160}"/>
              </a:ext>
            </a:extLst>
          </p:cNvPr>
          <p:cNvSpPr>
            <a:spLocks noGrp="1"/>
          </p:cNvSpPr>
          <p:nvPr>
            <p:ph type="ctrTitle"/>
          </p:nvPr>
        </p:nvSpPr>
        <p:spPr/>
        <p:txBody>
          <a:bodyPr/>
          <a:lstStyle/>
          <a:p>
            <a:r>
              <a:rPr lang="en-US" dirty="0"/>
              <a:t>Both male and female reindeer have antlers.</a:t>
            </a:r>
          </a:p>
        </p:txBody>
      </p:sp>
      <p:pic>
        <p:nvPicPr>
          <p:cNvPr id="6" name="Picture Placeholder 5" descr="A reindeer with large antlers standing in snow&#10;&#10;Description automatically generated">
            <a:extLst>
              <a:ext uri="{FF2B5EF4-FFF2-40B4-BE49-F238E27FC236}">
                <a16:creationId xmlns:a16="http://schemas.microsoft.com/office/drawing/2014/main" id="{14C14828-2F12-4EC5-C212-7F1ED4F5CC3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5DA697C-4E90-3A52-BB77-2F3942C5C974}"/>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67921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16196-D43D-B505-DABA-F981DE8D3463}"/>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56061F56-F207-01F7-687D-B196720F7653}"/>
              </a:ext>
            </a:extLst>
          </p:cNvPr>
          <p:cNvSpPr>
            <a:spLocks noGrp="1"/>
          </p:cNvSpPr>
          <p:nvPr>
            <p:ph type="media" sz="quarter" idx="13"/>
          </p:nvPr>
        </p:nvSpPr>
        <p:spPr>
          <a:xfrm>
            <a:off x="783771" y="1354668"/>
            <a:ext cx="7005561" cy="4197046"/>
          </a:xfrm>
        </p:spPr>
        <p:txBody>
          <a:bodyPr>
            <a:normAutofit fontScale="85000" lnSpcReduction="10000"/>
          </a:bodyPr>
          <a:lstStyle/>
          <a:p>
            <a:pPr marL="0" indent="0">
              <a:buNone/>
            </a:pPr>
            <a:endParaRPr lang="en-US" sz="900" dirty="0"/>
          </a:p>
          <a:p>
            <a:pPr marL="0" indent="0">
              <a:buNone/>
            </a:pPr>
            <a:r>
              <a:rPr lang="en-US" dirty="0"/>
              <a:t>INSTRUCTIONS:</a:t>
            </a:r>
            <a:endParaRPr lang="en-US" sz="1800" u="none" strike="noStrike" dirty="0">
              <a:solidFill>
                <a:srgbClr val="000000"/>
              </a:solidFill>
              <a:effectLst/>
              <a:latin typeface="Montserrat" pitchFamily="2" charset="77"/>
              <a:ea typeface="Arial" panose="020B0604020202020204" pitchFamily="34" charset="0"/>
            </a:endParaRPr>
          </a:p>
          <a:p>
            <a:pPr marL="342900" indent="-342900">
              <a:lnSpc>
                <a:spcPct val="115000"/>
              </a:lnSpc>
              <a:buFont typeface="Arial" panose="020B0604020202020204" pitchFamily="34" charset="0"/>
              <a:buChar char="●"/>
            </a:pPr>
            <a:r>
              <a:rPr lang="en-US" sz="1800" dirty="0">
                <a:solidFill>
                  <a:srgbClr val="000000"/>
                </a:solidFill>
                <a:effectLst/>
                <a:latin typeface="Montserrat" pitchFamily="2" charset="77"/>
                <a:ea typeface="Arial" panose="020B0604020202020204" pitchFamily="34" charset="0"/>
              </a:rPr>
              <a:t>Browse </a:t>
            </a:r>
            <a:r>
              <a:rPr lang="en-US" sz="1800" dirty="0">
                <a:effectLst/>
                <a:latin typeface="Montserrat" pitchFamily="2" charset="77"/>
                <a:ea typeface="Montserrat" pitchFamily="2" charset="77"/>
                <a:cs typeface="Montserrat" pitchFamily="2" charset="77"/>
              </a:rPr>
              <a:t>this slide deck and preselect about 10-20 statements for one game. Choose a mix of fact and fiction statements and mix them up to make it fun for your students. </a:t>
            </a:r>
          </a:p>
          <a:p>
            <a:pPr marL="342900" indent="-342900">
              <a:lnSpc>
                <a:spcPct val="115000"/>
              </a:lnSpc>
              <a:buFont typeface="Arial" panose="020B0604020202020204" pitchFamily="34" charset="0"/>
              <a:buChar char="●"/>
            </a:pPr>
            <a:r>
              <a:rPr lang="en-US" sz="1800" dirty="0">
                <a:effectLst/>
                <a:latin typeface="Montserrat" pitchFamily="2" charset="77"/>
                <a:ea typeface="Montserrat" pitchFamily="2" charset="77"/>
                <a:cs typeface="Montserrat" pitchFamily="2" charset="77"/>
              </a:rPr>
              <a:t>There are two slides per statement, with the second slide showing the answer. Rearrange the slides and use as few or as many as you would like to, depending on how much time you have.</a:t>
            </a:r>
          </a:p>
          <a:p>
            <a:pPr marL="342900" marR="0" lvl="0" indent="-342900">
              <a:lnSpc>
                <a:spcPct val="115000"/>
              </a:lnSpc>
              <a:buFont typeface="Arial" panose="020B0604020202020204" pitchFamily="34" charset="0"/>
              <a:buChar char="●"/>
            </a:pPr>
            <a:r>
              <a:rPr lang="en-US" sz="1800" u="none" strike="noStrike" dirty="0">
                <a:solidFill>
                  <a:srgbClr val="000000"/>
                </a:solidFill>
                <a:effectLst/>
                <a:latin typeface="Montserrat" pitchFamily="2" charset="77"/>
                <a:ea typeface="Arial" panose="020B0604020202020204" pitchFamily="34" charset="0"/>
              </a:rPr>
              <a:t>Break students into pairs and give each pair a set of fact or fiction signs. You can print the signs from the previous page or download them at </a:t>
            </a:r>
            <a:r>
              <a:rPr lang="en-US" sz="1800" u="none" strike="noStrike" dirty="0" err="1">
                <a:solidFill>
                  <a:srgbClr val="000000"/>
                </a:solidFill>
                <a:effectLst/>
                <a:latin typeface="Montserrat" pitchFamily="2" charset="77"/>
                <a:ea typeface="Arial" panose="020B0604020202020204" pitchFamily="34" charset="0"/>
              </a:rPr>
              <a:t>conservationnation.org</a:t>
            </a:r>
            <a:r>
              <a:rPr lang="en-US" sz="1800" u="none" strike="noStrike" dirty="0">
                <a:solidFill>
                  <a:srgbClr val="000000"/>
                </a:solidFill>
                <a:effectLst/>
                <a:latin typeface="Montserrat" pitchFamily="2" charset="77"/>
                <a:ea typeface="Arial" panose="020B0604020202020204" pitchFamily="34" charset="0"/>
              </a:rPr>
              <a:t>/lessons.</a:t>
            </a:r>
          </a:p>
          <a:p>
            <a:pPr marL="342900" marR="0" lvl="0" indent="-342900">
              <a:lnSpc>
                <a:spcPct val="115000"/>
              </a:lnSpc>
              <a:buFont typeface="Arial" panose="020B0604020202020204" pitchFamily="34" charset="0"/>
              <a:buChar char="●"/>
            </a:pPr>
            <a:r>
              <a:rPr lang="en-US" sz="1800" u="none" strike="noStrike" dirty="0">
                <a:effectLst/>
                <a:latin typeface="Montserrat" pitchFamily="2" charset="77"/>
                <a:ea typeface="Montserrat" pitchFamily="2" charset="77"/>
                <a:cs typeface="Montserrat" pitchFamily="2" charset="77"/>
              </a:rPr>
              <a:t>Instruct each pair to hold up the corresponding fact or fiction sign depending on whether they think the statement is fact or fiction. They will have to work together to agree on which sign to hold up!</a:t>
            </a:r>
          </a:p>
          <a:p>
            <a:pPr marL="0" marR="0" lvl="0" indent="0">
              <a:lnSpc>
                <a:spcPct val="115000"/>
              </a:lnSpc>
              <a:buNone/>
            </a:pPr>
            <a:endParaRPr lang="en-US" sz="1800" dirty="0">
              <a:latin typeface="Montserrat" pitchFamily="2" charset="77"/>
              <a:ea typeface="Arial" panose="020B0604020202020204" pitchFamily="34" charset="0"/>
            </a:endParaRPr>
          </a:p>
          <a:p>
            <a:pPr marL="0" marR="0" lvl="0" indent="0">
              <a:lnSpc>
                <a:spcPct val="115000"/>
              </a:lnSpc>
              <a:buNone/>
            </a:pPr>
            <a:endParaRPr lang="en-US" sz="1800" u="none" strike="noStrike" dirty="0">
              <a:effectLst/>
              <a:latin typeface="Montserrat" pitchFamily="2" charset="77"/>
              <a:ea typeface="Arial" panose="020B0604020202020204" pitchFamily="34" charset="0"/>
            </a:endParaRPr>
          </a:p>
          <a:p>
            <a:pPr marL="0" marR="0" lvl="0" indent="0">
              <a:lnSpc>
                <a:spcPct val="115000"/>
              </a:lnSpc>
              <a:buNone/>
            </a:pPr>
            <a:endParaRPr lang="en-US" sz="1800" u="none" strike="noStrike"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799248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D757C-6AE6-3D7D-893C-6206CA500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B7A0C-B7AB-4508-E7F3-813DF4746F55}"/>
              </a:ext>
            </a:extLst>
          </p:cNvPr>
          <p:cNvSpPr>
            <a:spLocks noGrp="1"/>
          </p:cNvSpPr>
          <p:nvPr>
            <p:ph type="ctrTitle"/>
          </p:nvPr>
        </p:nvSpPr>
        <p:spPr/>
        <p:txBody>
          <a:bodyPr/>
          <a:lstStyle/>
          <a:p>
            <a:r>
              <a:rPr lang="en-US" dirty="0"/>
              <a:t>In the United States, there are more than 1,000 types of wild animals.</a:t>
            </a:r>
          </a:p>
        </p:txBody>
      </p:sp>
      <p:pic>
        <p:nvPicPr>
          <p:cNvPr id="6" name="Picture Placeholder 5" descr="A white horse in a field of brush&#10;&#10;Description automatically generated">
            <a:extLst>
              <a:ext uri="{FF2B5EF4-FFF2-40B4-BE49-F238E27FC236}">
                <a16:creationId xmlns:a16="http://schemas.microsoft.com/office/drawing/2014/main" id="{24BA5D63-9D75-C4F8-D4F7-1ADF40648F3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8DA6221-F4DE-D9BA-B8AD-BE2CD68B096B}"/>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871756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5B473-8A0C-7868-7C8E-BC7883179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451E3-7840-393B-22E5-59305DF322AF}"/>
              </a:ext>
            </a:extLst>
          </p:cNvPr>
          <p:cNvSpPr>
            <a:spLocks noGrp="1"/>
          </p:cNvSpPr>
          <p:nvPr>
            <p:ph type="ctrTitle"/>
          </p:nvPr>
        </p:nvSpPr>
        <p:spPr/>
        <p:txBody>
          <a:bodyPr/>
          <a:lstStyle/>
          <a:p>
            <a:r>
              <a:rPr lang="en-US" dirty="0"/>
              <a:t>In the United States, there are more than 1,000 types of wild animals.</a:t>
            </a:r>
          </a:p>
        </p:txBody>
      </p:sp>
      <p:pic>
        <p:nvPicPr>
          <p:cNvPr id="6" name="Picture Placeholder 5" descr="A white horse in a field of brush&#10;&#10;Description automatically generated">
            <a:extLst>
              <a:ext uri="{FF2B5EF4-FFF2-40B4-BE49-F238E27FC236}">
                <a16:creationId xmlns:a16="http://schemas.microsoft.com/office/drawing/2014/main" id="{4EA38764-03C7-E353-801B-BC8516295F5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90EC65B-924C-9AFA-572A-FE31210F6D91}"/>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1042221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29569-EB45-61EF-BDC5-50C817B5C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A5D69-5580-0980-64CE-40FD58858FC9}"/>
              </a:ext>
            </a:extLst>
          </p:cNvPr>
          <p:cNvSpPr>
            <a:spLocks noGrp="1"/>
          </p:cNvSpPr>
          <p:nvPr>
            <p:ph type="ctrTitle"/>
          </p:nvPr>
        </p:nvSpPr>
        <p:spPr/>
        <p:txBody>
          <a:bodyPr/>
          <a:lstStyle/>
          <a:p>
            <a:r>
              <a:rPr lang="en-US" dirty="0"/>
              <a:t>Seahorses do not have stomachs.</a:t>
            </a:r>
          </a:p>
        </p:txBody>
      </p:sp>
      <p:pic>
        <p:nvPicPr>
          <p:cNvPr id="6" name="Picture Placeholder 5" descr="A seahorse swimming in the water&#10;&#10;Description automatically generated">
            <a:extLst>
              <a:ext uri="{FF2B5EF4-FFF2-40B4-BE49-F238E27FC236}">
                <a16:creationId xmlns:a16="http://schemas.microsoft.com/office/drawing/2014/main" id="{BF4A19C6-3637-F8A7-88DE-5B752135A3D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FBCA8AEB-1966-475E-753E-B61AC09EAEDC}"/>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82607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3097D-8BCB-F4F1-EF4B-C553A41BC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8B327-6918-8AB1-B059-2DF1BF10BC17}"/>
              </a:ext>
            </a:extLst>
          </p:cNvPr>
          <p:cNvSpPr>
            <a:spLocks noGrp="1"/>
          </p:cNvSpPr>
          <p:nvPr>
            <p:ph type="ctrTitle"/>
          </p:nvPr>
        </p:nvSpPr>
        <p:spPr/>
        <p:txBody>
          <a:bodyPr/>
          <a:lstStyle/>
          <a:p>
            <a:r>
              <a:rPr lang="en-US" dirty="0"/>
              <a:t>Seahorses do not have stomachs.</a:t>
            </a:r>
          </a:p>
        </p:txBody>
      </p:sp>
      <p:pic>
        <p:nvPicPr>
          <p:cNvPr id="6" name="Picture Placeholder 5" descr="A seahorse swimming in the water&#10;&#10;Description automatically generated">
            <a:extLst>
              <a:ext uri="{FF2B5EF4-FFF2-40B4-BE49-F238E27FC236}">
                <a16:creationId xmlns:a16="http://schemas.microsoft.com/office/drawing/2014/main" id="{F262DED6-91FE-0D72-F0FF-9CC547A992A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B0DEDDA-96FB-8FE7-474C-7002D526F18E}"/>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309129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A1A57-C309-6D59-E30C-E63CCDBF45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45967-ED16-65AF-D453-51503F3A6853}"/>
              </a:ext>
            </a:extLst>
          </p:cNvPr>
          <p:cNvSpPr>
            <a:spLocks noGrp="1"/>
          </p:cNvSpPr>
          <p:nvPr>
            <p:ph type="ctrTitle"/>
          </p:nvPr>
        </p:nvSpPr>
        <p:spPr/>
        <p:txBody>
          <a:bodyPr/>
          <a:lstStyle/>
          <a:p>
            <a:r>
              <a:rPr lang="en-US" dirty="0"/>
              <a:t>Crows can recognize and remember human faces.</a:t>
            </a:r>
          </a:p>
        </p:txBody>
      </p:sp>
      <p:pic>
        <p:nvPicPr>
          <p:cNvPr id="6" name="Picture Placeholder 5" descr="A group of black birds standing on a rock&#10;&#10;Description automatically generated">
            <a:extLst>
              <a:ext uri="{FF2B5EF4-FFF2-40B4-BE49-F238E27FC236}">
                <a16:creationId xmlns:a16="http://schemas.microsoft.com/office/drawing/2014/main" id="{E016B99A-38ED-8997-82C3-956EEA56D67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BAACE78-D2E7-C025-5508-EB92AAF98D48}"/>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778652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D51B-8FF2-1F3A-ECAF-A4A978686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8D66F-5B77-00C0-0CD5-585B906EA5E2}"/>
              </a:ext>
            </a:extLst>
          </p:cNvPr>
          <p:cNvSpPr>
            <a:spLocks noGrp="1"/>
          </p:cNvSpPr>
          <p:nvPr>
            <p:ph type="ctrTitle"/>
          </p:nvPr>
        </p:nvSpPr>
        <p:spPr/>
        <p:txBody>
          <a:bodyPr/>
          <a:lstStyle/>
          <a:p>
            <a:r>
              <a:rPr lang="en-US" dirty="0"/>
              <a:t>Crows can recognize and remember human faces.</a:t>
            </a:r>
          </a:p>
        </p:txBody>
      </p:sp>
      <p:pic>
        <p:nvPicPr>
          <p:cNvPr id="6" name="Picture Placeholder 5" descr="A group of black birds standing on a rock&#10;&#10;Description automatically generated">
            <a:extLst>
              <a:ext uri="{FF2B5EF4-FFF2-40B4-BE49-F238E27FC236}">
                <a16:creationId xmlns:a16="http://schemas.microsoft.com/office/drawing/2014/main" id="{45BE809F-65AC-F40C-ED10-16885E7CD1B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A86A2FF-2C84-E301-D677-758A140A4784}"/>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3937160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E69C-1AAB-0C12-F54E-9908187FD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A4B0E-2595-D296-3F36-BAB1FE4A88DE}"/>
              </a:ext>
            </a:extLst>
          </p:cNvPr>
          <p:cNvSpPr>
            <a:spLocks noGrp="1"/>
          </p:cNvSpPr>
          <p:nvPr>
            <p:ph type="ctrTitle"/>
          </p:nvPr>
        </p:nvSpPr>
        <p:spPr/>
        <p:txBody>
          <a:bodyPr/>
          <a:lstStyle/>
          <a:p>
            <a:r>
              <a:rPr lang="en-US" dirty="0"/>
              <a:t>Bats are the only mammals that can fly.</a:t>
            </a:r>
          </a:p>
        </p:txBody>
      </p:sp>
      <p:pic>
        <p:nvPicPr>
          <p:cNvPr id="6" name="Picture Placeholder 5" descr="A group of bats from a ceiling&#10;&#10;Description automatically generated">
            <a:extLst>
              <a:ext uri="{FF2B5EF4-FFF2-40B4-BE49-F238E27FC236}">
                <a16:creationId xmlns:a16="http://schemas.microsoft.com/office/drawing/2014/main" id="{0F86FE3E-06D5-1E29-60DA-3D94EFE0AF6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4582766-25A7-7630-C060-A50FFD5EA77C}"/>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4084528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7E5E2-3F15-7E60-E63A-794FB518E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0EBF1-2AB3-29AD-4DFF-A82B15F6CA93}"/>
              </a:ext>
            </a:extLst>
          </p:cNvPr>
          <p:cNvSpPr>
            <a:spLocks noGrp="1"/>
          </p:cNvSpPr>
          <p:nvPr>
            <p:ph type="ctrTitle"/>
          </p:nvPr>
        </p:nvSpPr>
        <p:spPr/>
        <p:txBody>
          <a:bodyPr/>
          <a:lstStyle/>
          <a:p>
            <a:r>
              <a:rPr lang="en-US" dirty="0"/>
              <a:t>Bats are the only mammals that can fly.</a:t>
            </a:r>
          </a:p>
        </p:txBody>
      </p:sp>
      <p:pic>
        <p:nvPicPr>
          <p:cNvPr id="6" name="Picture Placeholder 5" descr="A group of bats from a ceiling&#10;&#10;Description automatically generated">
            <a:extLst>
              <a:ext uri="{FF2B5EF4-FFF2-40B4-BE49-F238E27FC236}">
                <a16:creationId xmlns:a16="http://schemas.microsoft.com/office/drawing/2014/main" id="{49BC799B-80AC-EE1C-0683-5035B19ADB4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D7C2DC08-374F-5606-373D-8A5458B42A47}"/>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1886978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0E0A-6F58-DF0A-D8B1-9DA99B0BA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209AC-EC13-CA2F-6385-AB5A792C9225}"/>
              </a:ext>
            </a:extLst>
          </p:cNvPr>
          <p:cNvSpPr>
            <a:spLocks noGrp="1"/>
          </p:cNvSpPr>
          <p:nvPr>
            <p:ph type="ctrTitle"/>
          </p:nvPr>
        </p:nvSpPr>
        <p:spPr>
          <a:xfrm>
            <a:off x="838200" y="2516319"/>
            <a:ext cx="6019800" cy="2873828"/>
          </a:xfrm>
        </p:spPr>
        <p:txBody>
          <a:bodyPr/>
          <a:lstStyle/>
          <a:p>
            <a:r>
              <a:rPr lang="en-US" dirty="0"/>
              <a:t>The temperature of a turtle’s egg will determine whether is hatches as a male or female.</a:t>
            </a:r>
          </a:p>
        </p:txBody>
      </p:sp>
      <p:pic>
        <p:nvPicPr>
          <p:cNvPr id="6" name="Picture Placeholder 5" descr="A turtle in the grass&#10;&#10;Description automatically generated">
            <a:extLst>
              <a:ext uri="{FF2B5EF4-FFF2-40B4-BE49-F238E27FC236}">
                <a16:creationId xmlns:a16="http://schemas.microsoft.com/office/drawing/2014/main" id="{92223B35-8225-CB15-0840-F67D586497E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C2E43BF-62B1-77D7-6212-0B57634D9813}"/>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195286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1D12E-6677-AE9C-362A-09D3A234D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A0509-BFC1-E10A-AA67-B5E1B0850432}"/>
              </a:ext>
            </a:extLst>
          </p:cNvPr>
          <p:cNvSpPr>
            <a:spLocks noGrp="1"/>
          </p:cNvSpPr>
          <p:nvPr>
            <p:ph type="ctrTitle"/>
          </p:nvPr>
        </p:nvSpPr>
        <p:spPr>
          <a:xfrm>
            <a:off x="838200" y="2516319"/>
            <a:ext cx="6019800" cy="2873828"/>
          </a:xfrm>
        </p:spPr>
        <p:txBody>
          <a:bodyPr/>
          <a:lstStyle/>
          <a:p>
            <a:r>
              <a:rPr lang="en-US" dirty="0"/>
              <a:t>The temperature of a turtle’s egg will determine whether is hatches as a male or female.</a:t>
            </a:r>
          </a:p>
        </p:txBody>
      </p:sp>
      <p:pic>
        <p:nvPicPr>
          <p:cNvPr id="6" name="Picture Placeholder 5" descr="A turtle in the grass&#10;&#10;Description automatically generated">
            <a:extLst>
              <a:ext uri="{FF2B5EF4-FFF2-40B4-BE49-F238E27FC236}">
                <a16:creationId xmlns:a16="http://schemas.microsoft.com/office/drawing/2014/main" id="{65C55B02-59A8-7B3B-CB01-FF167CF8840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EE537B77-8308-6964-54C3-13CEDB9C3F09}"/>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93492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2CEB-BD1B-4A04-C5DF-5B82495F9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BD075-34A9-BCFB-1FE1-167CF5B09D01}"/>
              </a:ext>
            </a:extLst>
          </p:cNvPr>
          <p:cNvSpPr>
            <a:spLocks noGrp="1"/>
          </p:cNvSpPr>
          <p:nvPr>
            <p:ph type="ctrTitle"/>
          </p:nvPr>
        </p:nvSpPr>
        <p:spPr/>
        <p:txBody>
          <a:bodyPr/>
          <a:lstStyle/>
          <a:p>
            <a:r>
              <a:rPr lang="en-US" dirty="0"/>
              <a:t>More than 500 million birds die every year from flying into buildings.</a:t>
            </a:r>
          </a:p>
        </p:txBody>
      </p:sp>
      <p:pic>
        <p:nvPicPr>
          <p:cNvPr id="6" name="Picture Placeholder 5" descr="A close up of a bird&#10;&#10;Description automatically generated">
            <a:extLst>
              <a:ext uri="{FF2B5EF4-FFF2-40B4-BE49-F238E27FC236}">
                <a16:creationId xmlns:a16="http://schemas.microsoft.com/office/drawing/2014/main" id="{FC44182B-37FC-7F99-18A9-A4443E6D406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22305D9-C705-92FD-4F62-C5903AB90AA5}"/>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4194596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8F3A-73C4-24C5-0D28-5CE1F480A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CAAD6-4084-C4CB-9870-52C0736FDA90}"/>
              </a:ext>
            </a:extLst>
          </p:cNvPr>
          <p:cNvSpPr>
            <a:spLocks noGrp="1"/>
          </p:cNvSpPr>
          <p:nvPr>
            <p:ph type="ctrTitle"/>
          </p:nvPr>
        </p:nvSpPr>
        <p:spPr/>
        <p:txBody>
          <a:bodyPr/>
          <a:lstStyle/>
          <a:p>
            <a:r>
              <a:rPr lang="en-US" dirty="0"/>
              <a:t>All snakes are carnivores.</a:t>
            </a:r>
          </a:p>
        </p:txBody>
      </p:sp>
      <p:pic>
        <p:nvPicPr>
          <p:cNvPr id="6" name="Picture Placeholder 5" descr="A snake with its tongue out&#10;&#10;Description automatically generated">
            <a:extLst>
              <a:ext uri="{FF2B5EF4-FFF2-40B4-BE49-F238E27FC236}">
                <a16:creationId xmlns:a16="http://schemas.microsoft.com/office/drawing/2014/main" id="{CCB8D695-ADF2-496A-1CF9-D9D255A3CC9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C82D4BF-8548-0D7C-6A59-9660835129D9}"/>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4705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F38A-6F05-5A90-739A-D6C60A511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918733-3001-8A17-EF66-A471CF3909E3}"/>
              </a:ext>
            </a:extLst>
          </p:cNvPr>
          <p:cNvSpPr>
            <a:spLocks noGrp="1"/>
          </p:cNvSpPr>
          <p:nvPr>
            <p:ph type="ctrTitle"/>
          </p:nvPr>
        </p:nvSpPr>
        <p:spPr/>
        <p:txBody>
          <a:bodyPr/>
          <a:lstStyle/>
          <a:p>
            <a:r>
              <a:rPr lang="en-US" dirty="0"/>
              <a:t>All snakes are carnivores.</a:t>
            </a:r>
          </a:p>
        </p:txBody>
      </p:sp>
      <p:pic>
        <p:nvPicPr>
          <p:cNvPr id="6" name="Picture Placeholder 5" descr="A snake with its tongue out&#10;&#10;Description automatically generated">
            <a:extLst>
              <a:ext uri="{FF2B5EF4-FFF2-40B4-BE49-F238E27FC236}">
                <a16:creationId xmlns:a16="http://schemas.microsoft.com/office/drawing/2014/main" id="{8A06D047-D0EF-33D6-3E8F-2684388511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1042973-4235-8D2E-1AE9-5874F6007328}"/>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3012167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5F0FD-198E-5945-115E-6DB715FCF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FFA77-927D-E621-66F3-F0DD80DB6925}"/>
              </a:ext>
            </a:extLst>
          </p:cNvPr>
          <p:cNvSpPr>
            <a:spLocks noGrp="1"/>
          </p:cNvSpPr>
          <p:nvPr>
            <p:ph type="ctrTitle"/>
          </p:nvPr>
        </p:nvSpPr>
        <p:spPr/>
        <p:txBody>
          <a:bodyPr/>
          <a:lstStyle/>
          <a:p>
            <a:r>
              <a:rPr lang="en-US" dirty="0"/>
              <a:t>A healthy coral reef is one of the noisiest places in the ocean.</a:t>
            </a:r>
          </a:p>
        </p:txBody>
      </p:sp>
      <p:pic>
        <p:nvPicPr>
          <p:cNvPr id="6" name="Picture Placeholder 5" descr="A group of fish swimming in a coral reef&#10;&#10;Description automatically generated">
            <a:extLst>
              <a:ext uri="{FF2B5EF4-FFF2-40B4-BE49-F238E27FC236}">
                <a16:creationId xmlns:a16="http://schemas.microsoft.com/office/drawing/2014/main" id="{E3F20B31-D419-0178-E0F4-8D32F272995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32BB6E8-9E31-0EB4-64ED-F03C7F031E0B}"/>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075454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7355E-C619-7F2E-8CAD-EC2F72E46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A14E6-3738-781B-0FD9-766822C48540}"/>
              </a:ext>
            </a:extLst>
          </p:cNvPr>
          <p:cNvSpPr>
            <a:spLocks noGrp="1"/>
          </p:cNvSpPr>
          <p:nvPr>
            <p:ph type="ctrTitle"/>
          </p:nvPr>
        </p:nvSpPr>
        <p:spPr/>
        <p:txBody>
          <a:bodyPr/>
          <a:lstStyle/>
          <a:p>
            <a:r>
              <a:rPr lang="en-US" dirty="0"/>
              <a:t>A healthy coral reef is one of the noisiest places in the ocean.</a:t>
            </a:r>
          </a:p>
        </p:txBody>
      </p:sp>
      <p:pic>
        <p:nvPicPr>
          <p:cNvPr id="6" name="Picture Placeholder 5" descr="A group of fish swimming in a coral reef&#10;&#10;Description automatically generated">
            <a:extLst>
              <a:ext uri="{FF2B5EF4-FFF2-40B4-BE49-F238E27FC236}">
                <a16:creationId xmlns:a16="http://schemas.microsoft.com/office/drawing/2014/main" id="{EF30D2DF-2969-4F4C-417A-862599E897E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1A8EB69-0103-4CC1-CD73-DCF3524DE35E}"/>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2694665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D221-9648-B206-54C9-5DC472DB6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F04CF-2BCD-7E0B-21FA-920C77868576}"/>
              </a:ext>
            </a:extLst>
          </p:cNvPr>
          <p:cNvSpPr>
            <a:spLocks noGrp="1"/>
          </p:cNvSpPr>
          <p:nvPr>
            <p:ph type="ctrTitle"/>
          </p:nvPr>
        </p:nvSpPr>
        <p:spPr/>
        <p:txBody>
          <a:bodyPr/>
          <a:lstStyle/>
          <a:p>
            <a:r>
              <a:rPr lang="en-US" dirty="0"/>
              <a:t>Opossums are rodents.</a:t>
            </a:r>
          </a:p>
        </p:txBody>
      </p:sp>
      <p:pic>
        <p:nvPicPr>
          <p:cNvPr id="6" name="Picture Placeholder 5" descr="A possum on a brick surface&#10;&#10;Description automatically generated">
            <a:extLst>
              <a:ext uri="{FF2B5EF4-FFF2-40B4-BE49-F238E27FC236}">
                <a16:creationId xmlns:a16="http://schemas.microsoft.com/office/drawing/2014/main" id="{B03C7DBC-C3EB-4530-B4AF-7B6CED2C3FD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38BEED7-91FB-90E2-70A3-07674741C384}"/>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503487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27D78-C3AD-2902-BB88-BB048A875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B5285-3182-3ECB-47F7-21A6CE5453B1}"/>
              </a:ext>
            </a:extLst>
          </p:cNvPr>
          <p:cNvSpPr>
            <a:spLocks noGrp="1"/>
          </p:cNvSpPr>
          <p:nvPr>
            <p:ph type="ctrTitle"/>
          </p:nvPr>
        </p:nvSpPr>
        <p:spPr/>
        <p:txBody>
          <a:bodyPr/>
          <a:lstStyle/>
          <a:p>
            <a:r>
              <a:rPr lang="en-US" dirty="0"/>
              <a:t>Opossums are rodents.</a:t>
            </a:r>
          </a:p>
        </p:txBody>
      </p:sp>
      <p:pic>
        <p:nvPicPr>
          <p:cNvPr id="6" name="Picture Placeholder 5" descr="A possum on a brick surface&#10;&#10;Description automatically generated">
            <a:extLst>
              <a:ext uri="{FF2B5EF4-FFF2-40B4-BE49-F238E27FC236}">
                <a16:creationId xmlns:a16="http://schemas.microsoft.com/office/drawing/2014/main" id="{D266E952-8F90-5F7C-8722-B42404CA513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82BDF39-B04C-AC65-1233-FCF7B9943F0C}"/>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4CE65B7D-0D08-2866-733F-C6B29C2D4F94}"/>
              </a:ext>
            </a:extLst>
          </p:cNvPr>
          <p:cNvSpPr txBox="1"/>
          <p:nvPr/>
        </p:nvSpPr>
        <p:spPr>
          <a:xfrm>
            <a:off x="838200" y="3630067"/>
            <a:ext cx="4637314"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They are marsupials and one of nature’s cleanest animals.</a:t>
            </a:r>
            <a:r>
              <a:rPr lang="en-US" dirty="0">
                <a:effectLst/>
              </a:rPr>
              <a:t> </a:t>
            </a:r>
            <a:endParaRPr lang="en-US" dirty="0"/>
          </a:p>
        </p:txBody>
      </p:sp>
    </p:spTree>
    <p:extLst>
      <p:ext uri="{BB962C8B-B14F-4D97-AF65-F5344CB8AC3E}">
        <p14:creationId xmlns:p14="http://schemas.microsoft.com/office/powerpoint/2010/main" val="4263962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0A78-C805-3E17-3267-A543CD4C4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CB400-E455-4CCC-634F-0F8315EE8F92}"/>
              </a:ext>
            </a:extLst>
          </p:cNvPr>
          <p:cNvSpPr>
            <a:spLocks noGrp="1"/>
          </p:cNvSpPr>
          <p:nvPr>
            <p:ph type="ctrTitle"/>
          </p:nvPr>
        </p:nvSpPr>
        <p:spPr/>
        <p:txBody>
          <a:bodyPr/>
          <a:lstStyle/>
          <a:p>
            <a:r>
              <a:rPr lang="en-US" dirty="0"/>
              <a:t>You can tell the age of a rattlesnake by counting its rattles.</a:t>
            </a:r>
          </a:p>
        </p:txBody>
      </p:sp>
      <p:pic>
        <p:nvPicPr>
          <p:cNvPr id="6" name="Picture Placeholder 5" descr="A snake with a horn on its head&#10;&#10;Description automatically generated">
            <a:extLst>
              <a:ext uri="{FF2B5EF4-FFF2-40B4-BE49-F238E27FC236}">
                <a16:creationId xmlns:a16="http://schemas.microsoft.com/office/drawing/2014/main" id="{12F212FA-9473-3C06-16D4-1D1A5CDA36C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5F23C2C-E58A-5320-DBA0-0836941DAEF5}"/>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805110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A809D-D49A-B264-ED17-AC7B86881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B5A0B-B684-2056-8076-E3594843929B}"/>
              </a:ext>
            </a:extLst>
          </p:cNvPr>
          <p:cNvSpPr>
            <a:spLocks noGrp="1"/>
          </p:cNvSpPr>
          <p:nvPr>
            <p:ph type="ctrTitle"/>
          </p:nvPr>
        </p:nvSpPr>
        <p:spPr/>
        <p:txBody>
          <a:bodyPr/>
          <a:lstStyle/>
          <a:p>
            <a:r>
              <a:rPr lang="en-US" dirty="0"/>
              <a:t>You can tell the age of a rattlesnake by counting its rattles.</a:t>
            </a:r>
          </a:p>
        </p:txBody>
      </p:sp>
      <p:pic>
        <p:nvPicPr>
          <p:cNvPr id="6" name="Picture Placeholder 5" descr="A snake with a horn on its head&#10;&#10;Description automatically generated">
            <a:extLst>
              <a:ext uri="{FF2B5EF4-FFF2-40B4-BE49-F238E27FC236}">
                <a16:creationId xmlns:a16="http://schemas.microsoft.com/office/drawing/2014/main" id="{F98341ED-DD4A-474B-B3F2-7315AABD0D8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A2E19D9-DFC0-BACF-96FD-0D2B023775B5}"/>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0E6F0390-9F90-0629-0BBB-676542EF8DF3}"/>
              </a:ext>
            </a:extLst>
          </p:cNvPr>
          <p:cNvSpPr txBox="1"/>
          <p:nvPr/>
        </p:nvSpPr>
        <p:spPr>
          <a:xfrm>
            <a:off x="910091" y="4539343"/>
            <a:ext cx="3282042"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This only tells how many times it has shed its skin.</a:t>
            </a:r>
            <a:r>
              <a:rPr lang="en-US" dirty="0">
                <a:effectLst/>
              </a:rPr>
              <a:t> </a:t>
            </a:r>
            <a:endParaRPr lang="en-US" dirty="0"/>
          </a:p>
        </p:txBody>
      </p:sp>
    </p:spTree>
    <p:extLst>
      <p:ext uri="{BB962C8B-B14F-4D97-AF65-F5344CB8AC3E}">
        <p14:creationId xmlns:p14="http://schemas.microsoft.com/office/powerpoint/2010/main" val="3726099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E20A-6514-BF1E-5EC1-1F00CFC5A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8865C-9AFE-C819-5A8F-DB9EB1CC6C8C}"/>
              </a:ext>
            </a:extLst>
          </p:cNvPr>
          <p:cNvSpPr>
            <a:spLocks noGrp="1"/>
          </p:cNvSpPr>
          <p:nvPr>
            <p:ph type="ctrTitle"/>
          </p:nvPr>
        </p:nvSpPr>
        <p:spPr/>
        <p:txBody>
          <a:bodyPr/>
          <a:lstStyle/>
          <a:p>
            <a:r>
              <a:rPr lang="en-US" dirty="0"/>
              <a:t>An octopus has five hearts.</a:t>
            </a:r>
          </a:p>
        </p:txBody>
      </p:sp>
      <p:pic>
        <p:nvPicPr>
          <p:cNvPr id="6" name="Picture Placeholder 5" descr="A red and white spotted octopus&#10;&#10;Description automatically generated">
            <a:extLst>
              <a:ext uri="{FF2B5EF4-FFF2-40B4-BE49-F238E27FC236}">
                <a16:creationId xmlns:a16="http://schemas.microsoft.com/office/drawing/2014/main" id="{562D2E71-B2B7-538F-EFDD-151EAB7E2EF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0EFCCBC-2E22-290F-D0CE-A55D6FB00DA5}"/>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873153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E14AD-E859-320E-C142-97CB0A0C7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14280-DEA7-6484-CA07-0AC061D259A7}"/>
              </a:ext>
            </a:extLst>
          </p:cNvPr>
          <p:cNvSpPr>
            <a:spLocks noGrp="1"/>
          </p:cNvSpPr>
          <p:nvPr>
            <p:ph type="ctrTitle"/>
          </p:nvPr>
        </p:nvSpPr>
        <p:spPr/>
        <p:txBody>
          <a:bodyPr/>
          <a:lstStyle/>
          <a:p>
            <a:r>
              <a:rPr lang="en-US" dirty="0"/>
              <a:t>An octopus has five hearts.</a:t>
            </a:r>
          </a:p>
        </p:txBody>
      </p:sp>
      <p:pic>
        <p:nvPicPr>
          <p:cNvPr id="6" name="Picture Placeholder 5" descr="A red and white spotted octopus&#10;&#10;Description automatically generated">
            <a:extLst>
              <a:ext uri="{FF2B5EF4-FFF2-40B4-BE49-F238E27FC236}">
                <a16:creationId xmlns:a16="http://schemas.microsoft.com/office/drawing/2014/main" id="{036DAE03-A6FE-1E7C-AF78-AB1A6CFA0C6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4D2FB2E-8C0C-F7DD-4208-9DDE27494C9F}"/>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30DAB542-56AE-F27D-5BE2-58DA583A5528}"/>
              </a:ext>
            </a:extLst>
          </p:cNvPr>
          <p:cNvSpPr txBox="1"/>
          <p:nvPr/>
        </p:nvSpPr>
        <p:spPr>
          <a:xfrm>
            <a:off x="963386" y="4212771"/>
            <a:ext cx="3788228"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They have three hearts, each with slightly different roles.</a:t>
            </a:r>
            <a:r>
              <a:rPr lang="en-US" dirty="0">
                <a:effectLst/>
              </a:rPr>
              <a:t> </a:t>
            </a:r>
            <a:endParaRPr lang="en-US" dirty="0"/>
          </a:p>
        </p:txBody>
      </p:sp>
    </p:spTree>
    <p:extLst>
      <p:ext uri="{BB962C8B-B14F-4D97-AF65-F5344CB8AC3E}">
        <p14:creationId xmlns:p14="http://schemas.microsoft.com/office/powerpoint/2010/main" val="421126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AB7C2-2530-C7B9-F874-2818B399D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B3EBB-85A2-06B6-DB99-0540890B1590}"/>
              </a:ext>
            </a:extLst>
          </p:cNvPr>
          <p:cNvSpPr>
            <a:spLocks noGrp="1"/>
          </p:cNvSpPr>
          <p:nvPr>
            <p:ph type="ctrTitle"/>
          </p:nvPr>
        </p:nvSpPr>
        <p:spPr/>
        <p:txBody>
          <a:bodyPr/>
          <a:lstStyle/>
          <a:p>
            <a:r>
              <a:rPr lang="en-US" dirty="0"/>
              <a:t>More than 500 million birds die every year from flying into buildings.</a:t>
            </a:r>
          </a:p>
        </p:txBody>
      </p:sp>
      <p:pic>
        <p:nvPicPr>
          <p:cNvPr id="6" name="Picture Placeholder 5" descr="A close up of a bird&#10;&#10;Description automatically generated">
            <a:extLst>
              <a:ext uri="{FF2B5EF4-FFF2-40B4-BE49-F238E27FC236}">
                <a16:creationId xmlns:a16="http://schemas.microsoft.com/office/drawing/2014/main" id="{33C8D65C-2EB4-DD32-E9B7-20C41C5A5E5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A5A55AE-9C7E-1CB4-8153-0BC18D59BA77}"/>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4008357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553C-BB68-D123-8DB5-BA19BEA9D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303C6-2B7F-EEB8-EF24-4E42B05A5795}"/>
              </a:ext>
            </a:extLst>
          </p:cNvPr>
          <p:cNvSpPr>
            <a:spLocks noGrp="1"/>
          </p:cNvSpPr>
          <p:nvPr>
            <p:ph type="ctrTitle"/>
          </p:nvPr>
        </p:nvSpPr>
        <p:spPr/>
        <p:txBody>
          <a:bodyPr/>
          <a:lstStyle/>
          <a:p>
            <a:r>
              <a:rPr lang="en-US" dirty="0"/>
              <a:t>A group of butterflies is called a flutter.</a:t>
            </a:r>
          </a:p>
        </p:txBody>
      </p:sp>
      <p:pic>
        <p:nvPicPr>
          <p:cNvPr id="6" name="Picture Placeholder 5" descr="A group of butterflies on the ground&#10;&#10;Description automatically generated">
            <a:extLst>
              <a:ext uri="{FF2B5EF4-FFF2-40B4-BE49-F238E27FC236}">
                <a16:creationId xmlns:a16="http://schemas.microsoft.com/office/drawing/2014/main" id="{6C2F5806-8716-3DC1-834E-9EE0E2FF081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0DDB296-801E-2694-71B6-718A9B558846}"/>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526450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2A61-9779-8825-1B61-36B51767D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6060E-570C-E448-3E9B-84A932BB5155}"/>
              </a:ext>
            </a:extLst>
          </p:cNvPr>
          <p:cNvSpPr>
            <a:spLocks noGrp="1"/>
          </p:cNvSpPr>
          <p:nvPr>
            <p:ph type="ctrTitle"/>
          </p:nvPr>
        </p:nvSpPr>
        <p:spPr/>
        <p:txBody>
          <a:bodyPr/>
          <a:lstStyle/>
          <a:p>
            <a:r>
              <a:rPr lang="en-US" dirty="0"/>
              <a:t>A group of butterflies is called a flutter.</a:t>
            </a:r>
          </a:p>
        </p:txBody>
      </p:sp>
      <p:pic>
        <p:nvPicPr>
          <p:cNvPr id="6" name="Picture Placeholder 5" descr="A group of butterflies on the ground&#10;&#10;Description automatically generated">
            <a:extLst>
              <a:ext uri="{FF2B5EF4-FFF2-40B4-BE49-F238E27FC236}">
                <a16:creationId xmlns:a16="http://schemas.microsoft.com/office/drawing/2014/main" id="{BBC1F845-BCE4-CAF6-7457-19AF94D50BF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CD770EA-813A-9DC2-A42D-FE4253B1435B}"/>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7B0F85C1-0EE4-DE53-48F7-AE5BAD9CD1AB}"/>
              </a:ext>
            </a:extLst>
          </p:cNvPr>
          <p:cNvSpPr txBox="1"/>
          <p:nvPr/>
        </p:nvSpPr>
        <p:spPr>
          <a:xfrm>
            <a:off x="968828" y="4180114"/>
            <a:ext cx="3425825"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A group of butterflies is called a kaleidoscope.</a:t>
            </a:r>
            <a:r>
              <a:rPr lang="en-US" dirty="0">
                <a:effectLst/>
              </a:rPr>
              <a:t> </a:t>
            </a:r>
            <a:endParaRPr lang="en-US" dirty="0"/>
          </a:p>
        </p:txBody>
      </p:sp>
    </p:spTree>
    <p:extLst>
      <p:ext uri="{BB962C8B-B14F-4D97-AF65-F5344CB8AC3E}">
        <p14:creationId xmlns:p14="http://schemas.microsoft.com/office/powerpoint/2010/main" val="1620869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49AA1-3603-4E9B-3EC8-BDF601A4E0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95D2C-CA9C-1EA1-F1D8-A496985F1802}"/>
              </a:ext>
            </a:extLst>
          </p:cNvPr>
          <p:cNvSpPr>
            <a:spLocks noGrp="1"/>
          </p:cNvSpPr>
          <p:nvPr>
            <p:ph type="ctrTitle"/>
          </p:nvPr>
        </p:nvSpPr>
        <p:spPr/>
        <p:txBody>
          <a:bodyPr/>
          <a:lstStyle/>
          <a:p>
            <a:r>
              <a:rPr lang="en-US" dirty="0"/>
              <a:t>Touching a toad will give you warts.</a:t>
            </a:r>
          </a:p>
        </p:txBody>
      </p:sp>
      <p:pic>
        <p:nvPicPr>
          <p:cNvPr id="6" name="Picture Placeholder 5" descr="A close up of a toad&#10;&#10;Description automatically generated">
            <a:extLst>
              <a:ext uri="{FF2B5EF4-FFF2-40B4-BE49-F238E27FC236}">
                <a16:creationId xmlns:a16="http://schemas.microsoft.com/office/drawing/2014/main" id="{E086F170-BA44-AE45-955F-607EF7FD02A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B2A1D7F-9D2F-3454-24C1-58353A3697D0}"/>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266005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B5F1-5D6C-3686-01F6-8EF507BE1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D782A-6447-51A6-B19D-2A7958B2D8B9}"/>
              </a:ext>
            </a:extLst>
          </p:cNvPr>
          <p:cNvSpPr>
            <a:spLocks noGrp="1"/>
          </p:cNvSpPr>
          <p:nvPr>
            <p:ph type="ctrTitle"/>
          </p:nvPr>
        </p:nvSpPr>
        <p:spPr/>
        <p:txBody>
          <a:bodyPr/>
          <a:lstStyle/>
          <a:p>
            <a:r>
              <a:rPr lang="en-US" dirty="0"/>
              <a:t>Touching a toad will give you warts.</a:t>
            </a:r>
          </a:p>
        </p:txBody>
      </p:sp>
      <p:pic>
        <p:nvPicPr>
          <p:cNvPr id="6" name="Picture Placeholder 5" descr="A close up of a toad&#10;&#10;Description automatically generated">
            <a:extLst>
              <a:ext uri="{FF2B5EF4-FFF2-40B4-BE49-F238E27FC236}">
                <a16:creationId xmlns:a16="http://schemas.microsoft.com/office/drawing/2014/main" id="{EF00714F-A85E-60CF-1B6A-8D95E27A7FB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FD5CD43-A7EA-DABE-E74D-578F7D758B10}"/>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5F4442FE-FAD9-6B0F-218C-3B7EB3ADFA92}"/>
              </a:ext>
            </a:extLst>
          </p:cNvPr>
          <p:cNvSpPr txBox="1"/>
          <p:nvPr/>
        </p:nvSpPr>
        <p:spPr>
          <a:xfrm>
            <a:off x="884011" y="4180115"/>
            <a:ext cx="3380014" cy="369332"/>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Warts are caused by a virus.</a:t>
            </a:r>
            <a:r>
              <a:rPr lang="en-US" dirty="0">
                <a:effectLst/>
              </a:rPr>
              <a:t> </a:t>
            </a:r>
            <a:endParaRPr lang="en-US" dirty="0"/>
          </a:p>
        </p:txBody>
      </p:sp>
    </p:spTree>
    <p:extLst>
      <p:ext uri="{BB962C8B-B14F-4D97-AF65-F5344CB8AC3E}">
        <p14:creationId xmlns:p14="http://schemas.microsoft.com/office/powerpoint/2010/main" val="435566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5C38E-B672-2D49-A14F-B65774F95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BF431-CF65-EBDC-2F39-84A6F30A2C39}"/>
              </a:ext>
            </a:extLst>
          </p:cNvPr>
          <p:cNvSpPr>
            <a:spLocks noGrp="1"/>
          </p:cNvSpPr>
          <p:nvPr>
            <p:ph type="ctrTitle"/>
          </p:nvPr>
        </p:nvSpPr>
        <p:spPr/>
        <p:txBody>
          <a:bodyPr/>
          <a:lstStyle/>
          <a:p>
            <a:r>
              <a:rPr lang="en-US" dirty="0"/>
              <a:t>A mother bird will reject her babies if they are touched by a human.</a:t>
            </a:r>
          </a:p>
        </p:txBody>
      </p:sp>
      <p:sp>
        <p:nvSpPr>
          <p:cNvPr id="4" name="Text Placeholder 3">
            <a:extLst>
              <a:ext uri="{FF2B5EF4-FFF2-40B4-BE49-F238E27FC236}">
                <a16:creationId xmlns:a16="http://schemas.microsoft.com/office/drawing/2014/main" id="{66A72CB3-DDE4-7521-675C-FACE89736C36}"/>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pic>
        <p:nvPicPr>
          <p:cNvPr id="5" name="Picture Placeholder 5">
            <a:extLst>
              <a:ext uri="{FF2B5EF4-FFF2-40B4-BE49-F238E27FC236}">
                <a16:creationId xmlns:a16="http://schemas.microsoft.com/office/drawing/2014/main" id="{C63BF0FE-D384-D474-78FB-0BD33A4E06D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444274" y="1474237"/>
            <a:ext cx="3909526" cy="3909526"/>
          </a:xfrm>
        </p:spPr>
      </p:pic>
    </p:spTree>
    <p:extLst>
      <p:ext uri="{BB962C8B-B14F-4D97-AF65-F5344CB8AC3E}">
        <p14:creationId xmlns:p14="http://schemas.microsoft.com/office/powerpoint/2010/main" val="4030472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25641-7ED3-E13B-4B6C-20241BC18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EFAA2-7C63-9ACB-8C39-173A9A07EC04}"/>
              </a:ext>
            </a:extLst>
          </p:cNvPr>
          <p:cNvSpPr>
            <a:spLocks noGrp="1"/>
          </p:cNvSpPr>
          <p:nvPr>
            <p:ph type="ctrTitle"/>
          </p:nvPr>
        </p:nvSpPr>
        <p:spPr/>
        <p:txBody>
          <a:bodyPr/>
          <a:lstStyle/>
          <a:p>
            <a:r>
              <a:rPr lang="en-US" dirty="0"/>
              <a:t>A mother bird will reject her babies if they are touched by a human.</a:t>
            </a:r>
          </a:p>
        </p:txBody>
      </p:sp>
      <p:sp>
        <p:nvSpPr>
          <p:cNvPr id="4" name="Text Placeholder 3">
            <a:extLst>
              <a:ext uri="{FF2B5EF4-FFF2-40B4-BE49-F238E27FC236}">
                <a16:creationId xmlns:a16="http://schemas.microsoft.com/office/drawing/2014/main" id="{F28F112D-99A1-253C-5220-C4E47C2B47A0}"/>
              </a:ext>
            </a:extLst>
          </p:cNvPr>
          <p:cNvSpPr>
            <a:spLocks noGrp="1"/>
          </p:cNvSpPr>
          <p:nvPr>
            <p:ph type="body" sz="quarter" idx="14"/>
          </p:nvPr>
        </p:nvSpPr>
        <p:spPr/>
        <p:txBody>
          <a:bodyPr/>
          <a:lstStyle/>
          <a:p>
            <a:r>
              <a:rPr lang="en-US" dirty="0"/>
              <a:t>FICTION</a:t>
            </a:r>
          </a:p>
        </p:txBody>
      </p:sp>
      <p:pic>
        <p:nvPicPr>
          <p:cNvPr id="5" name="Picture Placeholder 5">
            <a:extLst>
              <a:ext uri="{FF2B5EF4-FFF2-40B4-BE49-F238E27FC236}">
                <a16:creationId xmlns:a16="http://schemas.microsoft.com/office/drawing/2014/main" id="{3AD0A69F-9F02-A11E-2BD2-1206776E8B9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444274" y="1474237"/>
            <a:ext cx="3909526" cy="3909526"/>
          </a:xfrm>
        </p:spPr>
      </p:pic>
      <p:sp>
        <p:nvSpPr>
          <p:cNvPr id="3" name="TextBox 2">
            <a:extLst>
              <a:ext uri="{FF2B5EF4-FFF2-40B4-BE49-F238E27FC236}">
                <a16:creationId xmlns:a16="http://schemas.microsoft.com/office/drawing/2014/main" id="{0716BBF9-B6D1-A49F-5E4D-6249E0282F4D}"/>
              </a:ext>
            </a:extLst>
          </p:cNvPr>
          <p:cNvSpPr txBox="1"/>
          <p:nvPr/>
        </p:nvSpPr>
        <p:spPr>
          <a:xfrm>
            <a:off x="963385" y="4604657"/>
            <a:ext cx="4963885" cy="369332"/>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Birds do not have a good sense of smell.</a:t>
            </a:r>
            <a:r>
              <a:rPr lang="en-US" dirty="0">
                <a:effectLst/>
              </a:rPr>
              <a:t> </a:t>
            </a:r>
            <a:endParaRPr lang="en-US" dirty="0"/>
          </a:p>
        </p:txBody>
      </p:sp>
    </p:spTree>
    <p:extLst>
      <p:ext uri="{BB962C8B-B14F-4D97-AF65-F5344CB8AC3E}">
        <p14:creationId xmlns:p14="http://schemas.microsoft.com/office/powerpoint/2010/main" val="2224227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8BA3E-DBE7-83C6-88A3-11F8EF112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A32C4-226F-0A45-A1BE-811A50FDCC3D}"/>
              </a:ext>
            </a:extLst>
          </p:cNvPr>
          <p:cNvSpPr>
            <a:spLocks noGrp="1"/>
          </p:cNvSpPr>
          <p:nvPr>
            <p:ph type="ctrTitle"/>
          </p:nvPr>
        </p:nvSpPr>
        <p:spPr/>
        <p:txBody>
          <a:bodyPr/>
          <a:lstStyle/>
          <a:p>
            <a:r>
              <a:rPr lang="en-US" dirty="0"/>
              <a:t>Wolves howl more when there is a full moon.</a:t>
            </a:r>
          </a:p>
        </p:txBody>
      </p:sp>
      <p:pic>
        <p:nvPicPr>
          <p:cNvPr id="6" name="Picture Placeholder 5" descr="A white wolf howling at the moon&#10;&#10;Description automatically generated">
            <a:extLst>
              <a:ext uri="{FF2B5EF4-FFF2-40B4-BE49-F238E27FC236}">
                <a16:creationId xmlns:a16="http://schemas.microsoft.com/office/drawing/2014/main" id="{89763EF7-C7E3-A27D-4434-23552084BC8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012957F-5B4B-094E-5130-DCC4D548B108}"/>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660919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FD89E-E82F-F9FA-C08B-D7BBAD96AB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A4CCA-43DC-48E7-A97A-56A32FED7337}"/>
              </a:ext>
            </a:extLst>
          </p:cNvPr>
          <p:cNvSpPr>
            <a:spLocks noGrp="1"/>
          </p:cNvSpPr>
          <p:nvPr>
            <p:ph type="ctrTitle"/>
          </p:nvPr>
        </p:nvSpPr>
        <p:spPr/>
        <p:txBody>
          <a:bodyPr/>
          <a:lstStyle/>
          <a:p>
            <a:r>
              <a:rPr lang="en-US" dirty="0"/>
              <a:t>Wolves howl more when there is a full moon.</a:t>
            </a:r>
          </a:p>
        </p:txBody>
      </p:sp>
      <p:pic>
        <p:nvPicPr>
          <p:cNvPr id="6" name="Picture Placeholder 5" descr="A white wolf howling at the moon&#10;&#10;Description automatically generated">
            <a:extLst>
              <a:ext uri="{FF2B5EF4-FFF2-40B4-BE49-F238E27FC236}">
                <a16:creationId xmlns:a16="http://schemas.microsoft.com/office/drawing/2014/main" id="{1DDE79EE-5535-AE40-7EFE-FEA611569DB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4AEABBA-4EF0-B809-D732-D9BC9312ACD1}"/>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232D6FCB-5054-3A90-4C89-69CCCDEA4AB6}"/>
              </a:ext>
            </a:extLst>
          </p:cNvPr>
          <p:cNvSpPr txBox="1"/>
          <p:nvPr/>
        </p:nvSpPr>
        <p:spPr>
          <a:xfrm>
            <a:off x="838199" y="3953233"/>
            <a:ext cx="4778829"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Wolves do not howl at the moon. They howl to communicate with each other.</a:t>
            </a:r>
            <a:r>
              <a:rPr lang="en-US" dirty="0">
                <a:effectLst/>
              </a:rPr>
              <a:t> </a:t>
            </a:r>
            <a:endParaRPr lang="en-US" dirty="0"/>
          </a:p>
        </p:txBody>
      </p:sp>
    </p:spTree>
    <p:extLst>
      <p:ext uri="{BB962C8B-B14F-4D97-AF65-F5344CB8AC3E}">
        <p14:creationId xmlns:p14="http://schemas.microsoft.com/office/powerpoint/2010/main" val="1716069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5BAF5-83D7-8C18-474B-BB5E67FC9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BCE4B-A092-753E-6FEB-ACB9077834BC}"/>
              </a:ext>
            </a:extLst>
          </p:cNvPr>
          <p:cNvSpPr>
            <a:spLocks noGrp="1"/>
          </p:cNvSpPr>
          <p:nvPr>
            <p:ph type="ctrTitle"/>
          </p:nvPr>
        </p:nvSpPr>
        <p:spPr/>
        <p:txBody>
          <a:bodyPr/>
          <a:lstStyle/>
          <a:p>
            <a:r>
              <a:rPr lang="en-US" dirty="0"/>
              <a:t>When leaving a cave, bats always fly to the left.</a:t>
            </a:r>
          </a:p>
        </p:txBody>
      </p:sp>
      <p:pic>
        <p:nvPicPr>
          <p:cNvPr id="6" name="Picture Placeholder 5" descr="A bat flying in the dark&#10;&#10;Description automatically generated">
            <a:extLst>
              <a:ext uri="{FF2B5EF4-FFF2-40B4-BE49-F238E27FC236}">
                <a16:creationId xmlns:a16="http://schemas.microsoft.com/office/drawing/2014/main" id="{2F05DCD1-58C8-C96D-E046-C61FB0CF2E0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198ED53-9C88-F660-3D75-41114705C960}"/>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244473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92946-F4DF-F5A8-BF3D-E95D1184A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ACF75F-ADDA-242C-1B6B-BF6C7248B273}"/>
              </a:ext>
            </a:extLst>
          </p:cNvPr>
          <p:cNvSpPr>
            <a:spLocks noGrp="1"/>
          </p:cNvSpPr>
          <p:nvPr>
            <p:ph type="ctrTitle"/>
          </p:nvPr>
        </p:nvSpPr>
        <p:spPr/>
        <p:txBody>
          <a:bodyPr/>
          <a:lstStyle/>
          <a:p>
            <a:r>
              <a:rPr lang="en-US" dirty="0"/>
              <a:t>When leaving a cave, bats always fly to the left.</a:t>
            </a:r>
          </a:p>
        </p:txBody>
      </p:sp>
      <p:pic>
        <p:nvPicPr>
          <p:cNvPr id="6" name="Picture Placeholder 5" descr="A bat flying in the dark&#10;&#10;Description automatically generated">
            <a:extLst>
              <a:ext uri="{FF2B5EF4-FFF2-40B4-BE49-F238E27FC236}">
                <a16:creationId xmlns:a16="http://schemas.microsoft.com/office/drawing/2014/main" id="{5D2F77D9-5B0D-267C-264D-315FBF29264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CE01EA1-5048-0B99-EFFD-6B769A0D1B48}"/>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0E0765CB-F9CD-7D0E-43AB-1EC2E10F9745}"/>
              </a:ext>
            </a:extLst>
          </p:cNvPr>
          <p:cNvSpPr txBox="1"/>
          <p:nvPr/>
        </p:nvSpPr>
        <p:spPr>
          <a:xfrm>
            <a:off x="1045029" y="4229100"/>
            <a:ext cx="5050971"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This is an urban myth. Bats can and do fly in all directions when they leave a cave.</a:t>
            </a:r>
            <a:r>
              <a:rPr lang="en-US" dirty="0">
                <a:effectLst/>
              </a:rPr>
              <a:t> </a:t>
            </a:r>
            <a:endParaRPr lang="en-US" dirty="0"/>
          </a:p>
        </p:txBody>
      </p:sp>
    </p:spTree>
    <p:extLst>
      <p:ext uri="{BB962C8B-B14F-4D97-AF65-F5344CB8AC3E}">
        <p14:creationId xmlns:p14="http://schemas.microsoft.com/office/powerpoint/2010/main" val="127840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3C55A-F723-85A5-743D-979423E43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0F2CE-9A04-6BEC-915D-DECE36995BA9}"/>
              </a:ext>
            </a:extLst>
          </p:cNvPr>
          <p:cNvSpPr>
            <a:spLocks noGrp="1"/>
          </p:cNvSpPr>
          <p:nvPr>
            <p:ph type="ctrTitle"/>
          </p:nvPr>
        </p:nvSpPr>
        <p:spPr/>
        <p:txBody>
          <a:bodyPr/>
          <a:lstStyle/>
          <a:p>
            <a:r>
              <a:rPr lang="en-US" dirty="0"/>
              <a:t>A rhinoceros horn is made of hair.</a:t>
            </a:r>
          </a:p>
        </p:txBody>
      </p:sp>
      <p:pic>
        <p:nvPicPr>
          <p:cNvPr id="6" name="Picture Placeholder 5" descr="A close up of a rhinoceros's face&#10;&#10;Description automatically generated">
            <a:extLst>
              <a:ext uri="{FF2B5EF4-FFF2-40B4-BE49-F238E27FC236}">
                <a16:creationId xmlns:a16="http://schemas.microsoft.com/office/drawing/2014/main" id="{332052AB-867C-AA29-7A74-9FD14DF7D49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DBCFD3CD-688A-8490-CBE3-32F8B6349348}"/>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06168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5150-8A38-50BA-8F1D-971FD8046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B2134-A9F7-7626-7F4B-2E991DF8F8A6}"/>
              </a:ext>
            </a:extLst>
          </p:cNvPr>
          <p:cNvSpPr>
            <a:spLocks noGrp="1"/>
          </p:cNvSpPr>
          <p:nvPr>
            <p:ph type="ctrTitle"/>
          </p:nvPr>
        </p:nvSpPr>
        <p:spPr/>
        <p:txBody>
          <a:bodyPr/>
          <a:lstStyle/>
          <a:p>
            <a:r>
              <a:rPr lang="en-US" dirty="0"/>
              <a:t>Camels store water in their humps.</a:t>
            </a:r>
          </a:p>
        </p:txBody>
      </p:sp>
      <p:pic>
        <p:nvPicPr>
          <p:cNvPr id="6" name="Picture Placeholder 5" descr="A close up of a camel&#10;&#10;Description automatically generated">
            <a:extLst>
              <a:ext uri="{FF2B5EF4-FFF2-40B4-BE49-F238E27FC236}">
                <a16:creationId xmlns:a16="http://schemas.microsoft.com/office/drawing/2014/main" id="{85AC3513-419D-524E-CE45-E868AE838B1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EDA293F-70B6-CC27-2FAD-BE150652C249}"/>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61804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A9F93-01A9-2175-1E53-AAC05322B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51C8B-C1BD-095E-3FCE-E661DFA5A1F2}"/>
              </a:ext>
            </a:extLst>
          </p:cNvPr>
          <p:cNvSpPr>
            <a:spLocks noGrp="1"/>
          </p:cNvSpPr>
          <p:nvPr>
            <p:ph type="ctrTitle"/>
          </p:nvPr>
        </p:nvSpPr>
        <p:spPr/>
        <p:txBody>
          <a:bodyPr/>
          <a:lstStyle/>
          <a:p>
            <a:r>
              <a:rPr lang="en-US" dirty="0"/>
              <a:t>Camels store water in their humps.</a:t>
            </a:r>
          </a:p>
        </p:txBody>
      </p:sp>
      <p:pic>
        <p:nvPicPr>
          <p:cNvPr id="6" name="Picture Placeholder 5" descr="A close up of a camel&#10;&#10;Description automatically generated">
            <a:extLst>
              <a:ext uri="{FF2B5EF4-FFF2-40B4-BE49-F238E27FC236}">
                <a16:creationId xmlns:a16="http://schemas.microsoft.com/office/drawing/2014/main" id="{671013FC-643F-FDD5-02C2-B069D2E2974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2B3A597-B3AD-736D-D161-D242FF89746B}"/>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CDA07A5E-0B1D-513D-C47D-35F894B60DBB}"/>
              </a:ext>
            </a:extLst>
          </p:cNvPr>
          <p:cNvSpPr txBox="1"/>
          <p:nvPr/>
        </p:nvSpPr>
        <p:spPr>
          <a:xfrm>
            <a:off x="838200" y="4196442"/>
            <a:ext cx="4996543" cy="369332"/>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They store fat in their humps, not water.</a:t>
            </a:r>
            <a:r>
              <a:rPr lang="en-US" dirty="0">
                <a:effectLst/>
              </a:rPr>
              <a:t> </a:t>
            </a:r>
            <a:endParaRPr lang="en-US" dirty="0"/>
          </a:p>
        </p:txBody>
      </p:sp>
    </p:spTree>
    <p:extLst>
      <p:ext uri="{BB962C8B-B14F-4D97-AF65-F5344CB8AC3E}">
        <p14:creationId xmlns:p14="http://schemas.microsoft.com/office/powerpoint/2010/main" val="2171432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55F95-4EF3-84B3-0406-8778B1BC1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CF5C3-814D-963A-7AE2-3EB6D3C6BBBC}"/>
              </a:ext>
            </a:extLst>
          </p:cNvPr>
          <p:cNvSpPr>
            <a:spLocks noGrp="1"/>
          </p:cNvSpPr>
          <p:nvPr>
            <p:ph type="ctrTitle"/>
          </p:nvPr>
        </p:nvSpPr>
        <p:spPr/>
        <p:txBody>
          <a:bodyPr/>
          <a:lstStyle/>
          <a:p>
            <a:r>
              <a:rPr lang="en-US" dirty="0"/>
              <a:t>The largest bird in the world is the condor.</a:t>
            </a:r>
          </a:p>
        </p:txBody>
      </p:sp>
      <p:pic>
        <p:nvPicPr>
          <p:cNvPr id="6" name="Picture Placeholder 5" descr="A close up of a bird&#10;&#10;Description automatically generated">
            <a:extLst>
              <a:ext uri="{FF2B5EF4-FFF2-40B4-BE49-F238E27FC236}">
                <a16:creationId xmlns:a16="http://schemas.microsoft.com/office/drawing/2014/main" id="{D39C8C28-5BF8-7AF7-2CCF-30BC9E56049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1FBBDEE-B898-DE3B-7831-48AFB7125F93}"/>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876480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24B67-684C-0D3D-5419-ACF37B165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3E38B-50BD-861F-0EA4-8EC8CBC80E72}"/>
              </a:ext>
            </a:extLst>
          </p:cNvPr>
          <p:cNvSpPr>
            <a:spLocks noGrp="1"/>
          </p:cNvSpPr>
          <p:nvPr>
            <p:ph type="ctrTitle"/>
          </p:nvPr>
        </p:nvSpPr>
        <p:spPr/>
        <p:txBody>
          <a:bodyPr/>
          <a:lstStyle/>
          <a:p>
            <a:r>
              <a:rPr lang="en-US" dirty="0"/>
              <a:t>The largest bird in the world is the condor.</a:t>
            </a:r>
          </a:p>
        </p:txBody>
      </p:sp>
      <p:pic>
        <p:nvPicPr>
          <p:cNvPr id="6" name="Picture Placeholder 5" descr="A close up of a bird&#10;&#10;Description automatically generated">
            <a:extLst>
              <a:ext uri="{FF2B5EF4-FFF2-40B4-BE49-F238E27FC236}">
                <a16:creationId xmlns:a16="http://schemas.microsoft.com/office/drawing/2014/main" id="{FAFDE074-C2E7-0CA0-E7C0-C02BD2E52F5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537C4CF7-CF5E-73DB-D564-A8A5418875D0}"/>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AA96F171-2C0E-4C0C-1924-5F2DC9642C11}"/>
              </a:ext>
            </a:extLst>
          </p:cNvPr>
          <p:cNvSpPr txBox="1"/>
          <p:nvPr/>
        </p:nvSpPr>
        <p:spPr>
          <a:xfrm>
            <a:off x="979713" y="4163786"/>
            <a:ext cx="4245429" cy="369332"/>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The largest bird is the ostrich.</a:t>
            </a:r>
            <a:r>
              <a:rPr lang="en-US" dirty="0">
                <a:effectLst/>
              </a:rPr>
              <a:t> </a:t>
            </a:r>
            <a:endParaRPr lang="en-US" dirty="0"/>
          </a:p>
        </p:txBody>
      </p:sp>
    </p:spTree>
    <p:extLst>
      <p:ext uri="{BB962C8B-B14F-4D97-AF65-F5344CB8AC3E}">
        <p14:creationId xmlns:p14="http://schemas.microsoft.com/office/powerpoint/2010/main" val="3654720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C8E19-C677-DF04-BBE9-81B81BED2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04B9F-C004-AE6E-3D04-828355597BA6}"/>
              </a:ext>
            </a:extLst>
          </p:cNvPr>
          <p:cNvSpPr>
            <a:spLocks noGrp="1"/>
          </p:cNvSpPr>
          <p:nvPr>
            <p:ph type="ctrTitle"/>
          </p:nvPr>
        </p:nvSpPr>
        <p:spPr/>
        <p:txBody>
          <a:bodyPr/>
          <a:lstStyle/>
          <a:p>
            <a:r>
              <a:rPr lang="en-US" dirty="0"/>
              <a:t>The most venomous creature on Earth is a type of scorpion.</a:t>
            </a:r>
          </a:p>
        </p:txBody>
      </p:sp>
      <p:pic>
        <p:nvPicPr>
          <p:cNvPr id="6" name="Picture Placeholder 5" descr="A scorpion on a rock&#10;&#10;Description automatically generated">
            <a:extLst>
              <a:ext uri="{FF2B5EF4-FFF2-40B4-BE49-F238E27FC236}">
                <a16:creationId xmlns:a16="http://schemas.microsoft.com/office/drawing/2014/main" id="{9CFD45B3-A820-EC43-3F3F-0D32CB1E11F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6EF5BC9-234F-D1EA-460E-AD27F709DC82}"/>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263866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43C8B-D790-A143-4D84-890667239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3A0C8-6EC9-7AC6-37D1-0F541C5D51E4}"/>
              </a:ext>
            </a:extLst>
          </p:cNvPr>
          <p:cNvSpPr>
            <a:spLocks noGrp="1"/>
          </p:cNvSpPr>
          <p:nvPr>
            <p:ph type="ctrTitle"/>
          </p:nvPr>
        </p:nvSpPr>
        <p:spPr/>
        <p:txBody>
          <a:bodyPr/>
          <a:lstStyle/>
          <a:p>
            <a:r>
              <a:rPr lang="en-US" dirty="0"/>
              <a:t>The most venomous creature on Earth is a type of scorpion.</a:t>
            </a:r>
          </a:p>
        </p:txBody>
      </p:sp>
      <p:pic>
        <p:nvPicPr>
          <p:cNvPr id="6" name="Picture Placeholder 5" descr="A scorpion on a rock&#10;&#10;Description automatically generated">
            <a:extLst>
              <a:ext uri="{FF2B5EF4-FFF2-40B4-BE49-F238E27FC236}">
                <a16:creationId xmlns:a16="http://schemas.microsoft.com/office/drawing/2014/main" id="{49A8AF1F-8C66-3AA4-657D-14126213903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55F6E85-99C6-1945-B796-F51A2067A29C}"/>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DC43DE4C-219C-BB0A-8005-7852226768F9}"/>
              </a:ext>
            </a:extLst>
          </p:cNvPr>
          <p:cNvSpPr txBox="1"/>
          <p:nvPr/>
        </p:nvSpPr>
        <p:spPr>
          <a:xfrm>
            <a:off x="963386" y="4523014"/>
            <a:ext cx="4637314"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The deadliest venom is made by snails and even jellyfish.</a:t>
            </a:r>
            <a:r>
              <a:rPr lang="en-US" dirty="0">
                <a:effectLst/>
              </a:rPr>
              <a:t> </a:t>
            </a:r>
            <a:endParaRPr lang="en-US" dirty="0"/>
          </a:p>
        </p:txBody>
      </p:sp>
    </p:spTree>
    <p:extLst>
      <p:ext uri="{BB962C8B-B14F-4D97-AF65-F5344CB8AC3E}">
        <p14:creationId xmlns:p14="http://schemas.microsoft.com/office/powerpoint/2010/main" val="4729044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DCEB8-F409-ABE0-8117-28B3A42AA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E7BAE-BC7E-97E2-9CA2-67088FB5E0DC}"/>
              </a:ext>
            </a:extLst>
          </p:cNvPr>
          <p:cNvSpPr>
            <a:spLocks noGrp="1"/>
          </p:cNvSpPr>
          <p:nvPr>
            <p:ph type="ctrTitle"/>
          </p:nvPr>
        </p:nvSpPr>
        <p:spPr/>
        <p:txBody>
          <a:bodyPr/>
          <a:lstStyle/>
          <a:p>
            <a:r>
              <a:rPr lang="en-US" dirty="0"/>
              <a:t>Corals are neither animals nor plants.</a:t>
            </a:r>
          </a:p>
        </p:txBody>
      </p:sp>
      <p:pic>
        <p:nvPicPr>
          <p:cNvPr id="6" name="Picture Placeholder 5">
            <a:extLst>
              <a:ext uri="{FF2B5EF4-FFF2-40B4-BE49-F238E27FC236}">
                <a16:creationId xmlns:a16="http://schemas.microsoft.com/office/drawing/2014/main" id="{7CA95E93-0BF2-9155-C4C6-ECE1F91048B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5406A5A-17C2-A444-F560-1AC72E94F159}"/>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58516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A1208-505C-2C08-D37F-D0B1EBD89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67B9A-E15D-6D22-4C5F-1B9B642A6F6B}"/>
              </a:ext>
            </a:extLst>
          </p:cNvPr>
          <p:cNvSpPr>
            <a:spLocks noGrp="1"/>
          </p:cNvSpPr>
          <p:nvPr>
            <p:ph type="ctrTitle"/>
          </p:nvPr>
        </p:nvSpPr>
        <p:spPr/>
        <p:txBody>
          <a:bodyPr/>
          <a:lstStyle/>
          <a:p>
            <a:r>
              <a:rPr lang="en-US" dirty="0"/>
              <a:t>Corals are neither animals nor plants.</a:t>
            </a:r>
          </a:p>
        </p:txBody>
      </p:sp>
      <p:pic>
        <p:nvPicPr>
          <p:cNvPr id="6" name="Picture Placeholder 5">
            <a:extLst>
              <a:ext uri="{FF2B5EF4-FFF2-40B4-BE49-F238E27FC236}">
                <a16:creationId xmlns:a16="http://schemas.microsoft.com/office/drawing/2014/main" id="{8EBBA63E-1598-A9DE-1086-83A668D3331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A302195-1CC5-0755-0B74-A634ECE1648A}"/>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7958261F-9C9C-5554-3E84-F0DC79F49983}"/>
              </a:ext>
            </a:extLst>
          </p:cNvPr>
          <p:cNvSpPr txBox="1"/>
          <p:nvPr/>
        </p:nvSpPr>
        <p:spPr>
          <a:xfrm>
            <a:off x="963386" y="4098471"/>
            <a:ext cx="3673928" cy="369332"/>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Corals are animals.</a:t>
            </a:r>
            <a:r>
              <a:rPr lang="en-US" dirty="0">
                <a:effectLst/>
              </a:rPr>
              <a:t> </a:t>
            </a:r>
            <a:endParaRPr lang="en-US" dirty="0"/>
          </a:p>
        </p:txBody>
      </p:sp>
    </p:spTree>
    <p:extLst>
      <p:ext uri="{BB962C8B-B14F-4D97-AF65-F5344CB8AC3E}">
        <p14:creationId xmlns:p14="http://schemas.microsoft.com/office/powerpoint/2010/main" val="1260016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FE736-5C6D-C11F-96FC-E1BBD9AAD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3C9FE-385E-600E-925F-49EA8643BF89}"/>
              </a:ext>
            </a:extLst>
          </p:cNvPr>
          <p:cNvSpPr>
            <a:spLocks noGrp="1"/>
          </p:cNvSpPr>
          <p:nvPr>
            <p:ph type="ctrTitle"/>
          </p:nvPr>
        </p:nvSpPr>
        <p:spPr/>
        <p:txBody>
          <a:bodyPr/>
          <a:lstStyle/>
          <a:p>
            <a:r>
              <a:rPr lang="en-US" dirty="0"/>
              <a:t>Sharks can smell blood from a mile away.</a:t>
            </a:r>
          </a:p>
        </p:txBody>
      </p:sp>
      <p:pic>
        <p:nvPicPr>
          <p:cNvPr id="6" name="Picture Placeholder 5" descr="A shark swimming in the water&#10;&#10;Description automatically generated">
            <a:extLst>
              <a:ext uri="{FF2B5EF4-FFF2-40B4-BE49-F238E27FC236}">
                <a16:creationId xmlns:a16="http://schemas.microsoft.com/office/drawing/2014/main" id="{8924535A-23DC-8671-4594-1C9CD9665F8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67F6CF85-1B1A-FEA5-F3C4-C4D4BEFE7FED}"/>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6164079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CC070-AB96-C6A4-122B-89093BE8A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AA395-02D0-FF3C-A9B5-501C698A8E6C}"/>
              </a:ext>
            </a:extLst>
          </p:cNvPr>
          <p:cNvSpPr>
            <a:spLocks noGrp="1"/>
          </p:cNvSpPr>
          <p:nvPr>
            <p:ph type="ctrTitle"/>
          </p:nvPr>
        </p:nvSpPr>
        <p:spPr/>
        <p:txBody>
          <a:bodyPr/>
          <a:lstStyle/>
          <a:p>
            <a:r>
              <a:rPr lang="en-US" dirty="0"/>
              <a:t>Sharks can smell blood from a mile away.</a:t>
            </a:r>
          </a:p>
        </p:txBody>
      </p:sp>
      <p:pic>
        <p:nvPicPr>
          <p:cNvPr id="6" name="Picture Placeholder 5" descr="A shark swimming in the water&#10;&#10;Description automatically generated">
            <a:extLst>
              <a:ext uri="{FF2B5EF4-FFF2-40B4-BE49-F238E27FC236}">
                <a16:creationId xmlns:a16="http://schemas.microsoft.com/office/drawing/2014/main" id="{B67242BF-7470-B28A-BB9A-B5C13629B2F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5A830FB9-6623-49C3-5FEB-E17EFC6F76BD}"/>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B4CA4A1F-3D7F-2C37-94D1-AA6B76E4437D}"/>
              </a:ext>
            </a:extLst>
          </p:cNvPr>
          <p:cNvSpPr txBox="1"/>
          <p:nvPr/>
        </p:nvSpPr>
        <p:spPr>
          <a:xfrm>
            <a:off x="838200" y="4082143"/>
            <a:ext cx="4648200"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Sharks have a very strong sense of smell, but this is a myth.</a:t>
            </a:r>
            <a:r>
              <a:rPr lang="en-US" dirty="0">
                <a:effectLst/>
              </a:rPr>
              <a:t> </a:t>
            </a:r>
            <a:endParaRPr lang="en-US" dirty="0"/>
          </a:p>
        </p:txBody>
      </p:sp>
    </p:spTree>
    <p:extLst>
      <p:ext uri="{BB962C8B-B14F-4D97-AF65-F5344CB8AC3E}">
        <p14:creationId xmlns:p14="http://schemas.microsoft.com/office/powerpoint/2010/main" val="408575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D1E0-ADAB-2AF6-131C-F07ED9DC4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9CD94-0F8F-1F9A-E20C-9B25848C4081}"/>
              </a:ext>
            </a:extLst>
          </p:cNvPr>
          <p:cNvSpPr>
            <a:spLocks noGrp="1"/>
          </p:cNvSpPr>
          <p:nvPr>
            <p:ph type="ctrTitle"/>
          </p:nvPr>
        </p:nvSpPr>
        <p:spPr/>
        <p:txBody>
          <a:bodyPr/>
          <a:lstStyle/>
          <a:p>
            <a:r>
              <a:rPr lang="en-US" dirty="0"/>
              <a:t>A rhinoceros horn is made of hair.</a:t>
            </a:r>
          </a:p>
        </p:txBody>
      </p:sp>
      <p:pic>
        <p:nvPicPr>
          <p:cNvPr id="6" name="Picture Placeholder 5" descr="A close up of a rhinoceros's face&#10;&#10;Description automatically generated">
            <a:extLst>
              <a:ext uri="{FF2B5EF4-FFF2-40B4-BE49-F238E27FC236}">
                <a16:creationId xmlns:a16="http://schemas.microsoft.com/office/drawing/2014/main" id="{CCE96629-09A8-8743-5AED-F164AD6EA4D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03FD834-E141-239A-85D7-4326BD8AE942}"/>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3798697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4977F-6B86-8692-8560-CBE537E67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A9557-33DE-4DDF-338B-F565B4909BE4}"/>
              </a:ext>
            </a:extLst>
          </p:cNvPr>
          <p:cNvSpPr>
            <a:spLocks noGrp="1"/>
          </p:cNvSpPr>
          <p:nvPr>
            <p:ph type="ctrTitle"/>
          </p:nvPr>
        </p:nvSpPr>
        <p:spPr/>
        <p:txBody>
          <a:bodyPr/>
          <a:lstStyle/>
          <a:p>
            <a:r>
              <a:rPr lang="en-US" dirty="0"/>
              <a:t>Polar bears have </a:t>
            </a:r>
            <a:br>
              <a:rPr lang="en-US" dirty="0"/>
            </a:br>
            <a:r>
              <a:rPr lang="en-US" dirty="0"/>
              <a:t>white hair.</a:t>
            </a:r>
          </a:p>
        </p:txBody>
      </p:sp>
      <p:pic>
        <p:nvPicPr>
          <p:cNvPr id="6" name="Picture Placeholder 5" descr="A polar bear standing on a rock&#10;&#10;Description automatically generated">
            <a:extLst>
              <a:ext uri="{FF2B5EF4-FFF2-40B4-BE49-F238E27FC236}">
                <a16:creationId xmlns:a16="http://schemas.microsoft.com/office/drawing/2014/main" id="{706E13AF-3BD0-B4C0-B857-B1A1DF438978}"/>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44BFEBDA-4AF6-FD58-3186-BEB291713123}"/>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6582741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6219E-E7AF-3D71-16CC-E555131A0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AB469-2192-E70D-F826-DE1BC5B9494E}"/>
              </a:ext>
            </a:extLst>
          </p:cNvPr>
          <p:cNvSpPr>
            <a:spLocks noGrp="1"/>
          </p:cNvSpPr>
          <p:nvPr>
            <p:ph type="ctrTitle"/>
          </p:nvPr>
        </p:nvSpPr>
        <p:spPr/>
        <p:txBody>
          <a:bodyPr/>
          <a:lstStyle/>
          <a:p>
            <a:r>
              <a:rPr lang="en-US" dirty="0"/>
              <a:t>Polar bears have </a:t>
            </a:r>
            <a:br>
              <a:rPr lang="en-US" dirty="0"/>
            </a:br>
            <a:r>
              <a:rPr lang="en-US" dirty="0"/>
              <a:t>white hair.</a:t>
            </a:r>
          </a:p>
        </p:txBody>
      </p:sp>
      <p:pic>
        <p:nvPicPr>
          <p:cNvPr id="6" name="Picture Placeholder 5" descr="A polar bear standing on a rock&#10;&#10;Description automatically generated">
            <a:extLst>
              <a:ext uri="{FF2B5EF4-FFF2-40B4-BE49-F238E27FC236}">
                <a16:creationId xmlns:a16="http://schemas.microsoft.com/office/drawing/2014/main" id="{9E44F933-745C-ABEF-AA50-E6D8DD06741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74F20D0-CFF5-99D0-BF72-7644EC7D445B}"/>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EA26867D-3982-9D23-C6F8-53ABBD90B16C}"/>
              </a:ext>
            </a:extLst>
          </p:cNvPr>
          <p:cNvSpPr txBox="1"/>
          <p:nvPr/>
        </p:nvSpPr>
        <p:spPr>
          <a:xfrm>
            <a:off x="838200" y="4016829"/>
            <a:ext cx="5415643" cy="369332"/>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Their hair is colorless, and their skin is black.</a:t>
            </a:r>
            <a:r>
              <a:rPr lang="en-US" dirty="0">
                <a:effectLst/>
              </a:rPr>
              <a:t> </a:t>
            </a:r>
            <a:endParaRPr lang="en-US" dirty="0"/>
          </a:p>
        </p:txBody>
      </p:sp>
    </p:spTree>
    <p:extLst>
      <p:ext uri="{BB962C8B-B14F-4D97-AF65-F5344CB8AC3E}">
        <p14:creationId xmlns:p14="http://schemas.microsoft.com/office/powerpoint/2010/main" val="42354631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88836-A543-55F9-FAA7-CA357F683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EFF7C6-76B8-BF2A-2AD6-C71CFF1B81E6}"/>
              </a:ext>
            </a:extLst>
          </p:cNvPr>
          <p:cNvSpPr>
            <a:spLocks noGrp="1"/>
          </p:cNvSpPr>
          <p:nvPr>
            <p:ph type="ctrTitle"/>
          </p:nvPr>
        </p:nvSpPr>
        <p:spPr/>
        <p:txBody>
          <a:bodyPr/>
          <a:lstStyle/>
          <a:p>
            <a:r>
              <a:rPr lang="en-US" dirty="0"/>
              <a:t>The world’s largest living organism is a whale.</a:t>
            </a:r>
          </a:p>
        </p:txBody>
      </p:sp>
      <p:pic>
        <p:nvPicPr>
          <p:cNvPr id="6" name="Picture Placeholder 5" descr="A whale swimming in the water&#10;&#10;Description automatically generated">
            <a:extLst>
              <a:ext uri="{FF2B5EF4-FFF2-40B4-BE49-F238E27FC236}">
                <a16:creationId xmlns:a16="http://schemas.microsoft.com/office/drawing/2014/main" id="{06496FED-FF94-D770-0182-ED49F60FC8C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BDE927DE-4B4B-CB84-8461-B360F912CB76}"/>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087378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9E07F-BC88-C870-4C81-431D1C043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552A8-DCA4-3CBB-A017-49E09E7C20C5}"/>
              </a:ext>
            </a:extLst>
          </p:cNvPr>
          <p:cNvSpPr>
            <a:spLocks noGrp="1"/>
          </p:cNvSpPr>
          <p:nvPr>
            <p:ph type="ctrTitle"/>
          </p:nvPr>
        </p:nvSpPr>
        <p:spPr/>
        <p:txBody>
          <a:bodyPr/>
          <a:lstStyle/>
          <a:p>
            <a:r>
              <a:rPr lang="en-US" dirty="0"/>
              <a:t>The world’s largest living organism is a whale.</a:t>
            </a:r>
          </a:p>
        </p:txBody>
      </p:sp>
      <p:pic>
        <p:nvPicPr>
          <p:cNvPr id="6" name="Picture Placeholder 5" descr="A whale swimming in the water&#10;&#10;Description automatically generated">
            <a:extLst>
              <a:ext uri="{FF2B5EF4-FFF2-40B4-BE49-F238E27FC236}">
                <a16:creationId xmlns:a16="http://schemas.microsoft.com/office/drawing/2014/main" id="{4DD0CA98-602C-4FF3-C1DF-CDAE3E9FFF8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42D251B-7268-8EB2-6926-A5986ADA04A3}"/>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1179540A-354A-3CDF-8D67-A5BCED8982B9}"/>
              </a:ext>
            </a:extLst>
          </p:cNvPr>
          <p:cNvSpPr txBox="1"/>
          <p:nvPr/>
        </p:nvSpPr>
        <p:spPr>
          <a:xfrm>
            <a:off x="1012371" y="4147457"/>
            <a:ext cx="4261758" cy="369332"/>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No, it’s a fungus!</a:t>
            </a:r>
            <a:r>
              <a:rPr lang="en-US" dirty="0">
                <a:effectLst/>
              </a:rPr>
              <a:t> </a:t>
            </a:r>
            <a:endParaRPr lang="en-US" dirty="0"/>
          </a:p>
        </p:txBody>
      </p:sp>
    </p:spTree>
    <p:extLst>
      <p:ext uri="{BB962C8B-B14F-4D97-AF65-F5344CB8AC3E}">
        <p14:creationId xmlns:p14="http://schemas.microsoft.com/office/powerpoint/2010/main" val="3275989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33DD-E5FD-0F6A-6A5C-A73272A04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19A76-1315-7B12-FF64-58C826324BC5}"/>
              </a:ext>
            </a:extLst>
          </p:cNvPr>
          <p:cNvSpPr>
            <a:spLocks noGrp="1"/>
          </p:cNvSpPr>
          <p:nvPr>
            <p:ph type="ctrTitle"/>
          </p:nvPr>
        </p:nvSpPr>
        <p:spPr/>
        <p:txBody>
          <a:bodyPr/>
          <a:lstStyle/>
          <a:p>
            <a:r>
              <a:rPr lang="en-US" dirty="0"/>
              <a:t>The furriest animal in the world is the red panda.</a:t>
            </a:r>
          </a:p>
        </p:txBody>
      </p:sp>
      <p:pic>
        <p:nvPicPr>
          <p:cNvPr id="6" name="Picture Placeholder 5" descr="A red panda in the grass&#10;&#10;Description automatically generated">
            <a:extLst>
              <a:ext uri="{FF2B5EF4-FFF2-40B4-BE49-F238E27FC236}">
                <a16:creationId xmlns:a16="http://schemas.microsoft.com/office/drawing/2014/main" id="{0AC7441D-2FC2-46AB-DB84-2A44AFA346C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100F7A0-9190-E91D-5B92-9370E5480217}"/>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335199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C7C7-1B2B-2D7B-8442-9240389B7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20E54-F5B9-F7F8-139D-7E33D2A19098}"/>
              </a:ext>
            </a:extLst>
          </p:cNvPr>
          <p:cNvSpPr>
            <a:spLocks noGrp="1"/>
          </p:cNvSpPr>
          <p:nvPr>
            <p:ph type="ctrTitle"/>
          </p:nvPr>
        </p:nvSpPr>
        <p:spPr/>
        <p:txBody>
          <a:bodyPr/>
          <a:lstStyle/>
          <a:p>
            <a:r>
              <a:rPr lang="en-US" dirty="0"/>
              <a:t>The furriest animal in the world is the red panda.</a:t>
            </a:r>
          </a:p>
        </p:txBody>
      </p:sp>
      <p:pic>
        <p:nvPicPr>
          <p:cNvPr id="6" name="Picture Placeholder 5" descr="A red panda in the grass&#10;&#10;Description automatically generated">
            <a:extLst>
              <a:ext uri="{FF2B5EF4-FFF2-40B4-BE49-F238E27FC236}">
                <a16:creationId xmlns:a16="http://schemas.microsoft.com/office/drawing/2014/main" id="{3C2E0951-9D65-E875-5F2E-13F13962653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8DAD9A1E-89FB-888A-A6B7-46E05AD3A822}"/>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8799EB5E-FBDB-0928-37C3-68DE1466AC0E}"/>
              </a:ext>
            </a:extLst>
          </p:cNvPr>
          <p:cNvSpPr txBox="1"/>
          <p:nvPr/>
        </p:nvSpPr>
        <p:spPr>
          <a:xfrm>
            <a:off x="838200" y="4312413"/>
            <a:ext cx="5767874" cy="646331"/>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With about one million hairs per square inch, sea otters have the densest fur of any mammal.</a:t>
            </a:r>
            <a:r>
              <a:rPr lang="en-US" dirty="0">
                <a:effectLst/>
              </a:rPr>
              <a:t> </a:t>
            </a:r>
            <a:endParaRPr lang="en-US" dirty="0"/>
          </a:p>
        </p:txBody>
      </p:sp>
    </p:spTree>
    <p:extLst>
      <p:ext uri="{BB962C8B-B14F-4D97-AF65-F5344CB8AC3E}">
        <p14:creationId xmlns:p14="http://schemas.microsoft.com/office/powerpoint/2010/main" val="7338168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489F2-E466-645E-94A3-0D046C54A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44469-9B07-1D8C-0E43-7CC65C65CCE4}"/>
              </a:ext>
            </a:extLst>
          </p:cNvPr>
          <p:cNvSpPr>
            <a:spLocks noGrp="1"/>
          </p:cNvSpPr>
          <p:nvPr>
            <p:ph type="ctrTitle"/>
          </p:nvPr>
        </p:nvSpPr>
        <p:spPr/>
        <p:txBody>
          <a:bodyPr/>
          <a:lstStyle/>
          <a:p>
            <a:r>
              <a:rPr lang="en-US" dirty="0"/>
              <a:t>The animal that sleeps the most is the sloth.</a:t>
            </a:r>
          </a:p>
        </p:txBody>
      </p:sp>
      <p:pic>
        <p:nvPicPr>
          <p:cNvPr id="6" name="Picture Placeholder 5" descr="A sloth leaning on a tree&#10;&#10;Description automatically generated">
            <a:extLst>
              <a:ext uri="{FF2B5EF4-FFF2-40B4-BE49-F238E27FC236}">
                <a16:creationId xmlns:a16="http://schemas.microsoft.com/office/drawing/2014/main" id="{7698E6D1-038D-92D9-8FF2-B0843A3A025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D4A38F4E-3DC6-66FD-997B-2ADF00219B95}"/>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779415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395E4-8A68-AD34-BA02-BF214083F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F3F8F-27C1-5E46-EC6E-A298E8494CDB}"/>
              </a:ext>
            </a:extLst>
          </p:cNvPr>
          <p:cNvSpPr>
            <a:spLocks noGrp="1"/>
          </p:cNvSpPr>
          <p:nvPr>
            <p:ph type="ctrTitle"/>
          </p:nvPr>
        </p:nvSpPr>
        <p:spPr/>
        <p:txBody>
          <a:bodyPr/>
          <a:lstStyle/>
          <a:p>
            <a:r>
              <a:rPr lang="en-US" dirty="0"/>
              <a:t>The animal that sleeps the most is the sloth.</a:t>
            </a:r>
          </a:p>
        </p:txBody>
      </p:sp>
      <p:pic>
        <p:nvPicPr>
          <p:cNvPr id="6" name="Picture Placeholder 5" descr="A sloth leaning on a tree&#10;&#10;Description automatically generated">
            <a:extLst>
              <a:ext uri="{FF2B5EF4-FFF2-40B4-BE49-F238E27FC236}">
                <a16:creationId xmlns:a16="http://schemas.microsoft.com/office/drawing/2014/main" id="{35404421-918C-DBCB-46A5-5055841ED32F}"/>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9E558B4-FB64-882A-D846-3169FE43D3F3}"/>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9A687420-97E2-8FE0-2ECF-6A39DEC217B3}"/>
              </a:ext>
            </a:extLst>
          </p:cNvPr>
          <p:cNvSpPr txBox="1"/>
          <p:nvPr/>
        </p:nvSpPr>
        <p:spPr>
          <a:xfrm>
            <a:off x="996043" y="4229100"/>
            <a:ext cx="5355771" cy="923330"/>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The sleepiest animal is the koala, which can sleep 20-22 hours per day.  </a:t>
            </a:r>
          </a:p>
          <a:p>
            <a:r>
              <a:rPr lang="en-US" sz="1800" kern="0" dirty="0">
                <a:effectLst/>
                <a:latin typeface="Montserrat" pitchFamily="2" charset="77"/>
                <a:ea typeface="Montserrat" pitchFamily="2" charset="77"/>
                <a:cs typeface="Montserrat" pitchFamily="2" charset="77"/>
              </a:rPr>
              <a:t>Sloths sleep about 15 hours per day.</a:t>
            </a:r>
            <a:r>
              <a:rPr lang="en-US" dirty="0">
                <a:effectLst/>
              </a:rPr>
              <a:t> </a:t>
            </a:r>
            <a:endParaRPr lang="en-US" dirty="0"/>
          </a:p>
        </p:txBody>
      </p:sp>
    </p:spTree>
    <p:extLst>
      <p:ext uri="{BB962C8B-B14F-4D97-AF65-F5344CB8AC3E}">
        <p14:creationId xmlns:p14="http://schemas.microsoft.com/office/powerpoint/2010/main" val="16960439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1E13D-1DE1-93F3-4089-DF715A40B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0A460-3F01-74F8-3D58-9328688140EB}"/>
              </a:ext>
            </a:extLst>
          </p:cNvPr>
          <p:cNvSpPr>
            <a:spLocks noGrp="1"/>
          </p:cNvSpPr>
          <p:nvPr>
            <p:ph type="ctrTitle"/>
          </p:nvPr>
        </p:nvSpPr>
        <p:spPr/>
        <p:txBody>
          <a:bodyPr/>
          <a:lstStyle/>
          <a:p>
            <a:r>
              <a:rPr lang="en-US" dirty="0"/>
              <a:t>The average bird pees </a:t>
            </a:r>
            <a:br>
              <a:rPr lang="en-US" dirty="0"/>
            </a:br>
            <a:r>
              <a:rPr lang="en-US" dirty="0"/>
              <a:t>ten times per day.</a:t>
            </a:r>
          </a:p>
        </p:txBody>
      </p:sp>
      <p:pic>
        <p:nvPicPr>
          <p:cNvPr id="6" name="Picture Placeholder 5" descr="A flock of birds flying in the sky&#10;&#10;Description automatically generated">
            <a:extLst>
              <a:ext uri="{FF2B5EF4-FFF2-40B4-BE49-F238E27FC236}">
                <a16:creationId xmlns:a16="http://schemas.microsoft.com/office/drawing/2014/main" id="{D448B630-E7F7-619F-5393-4D5FF18015D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38D6BAFF-CEEE-721B-B5D1-FF746A5646F2}"/>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32731697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F35DF-FEB4-D2EC-3B31-C2CD98340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D3738-2DC1-8722-B3C3-3967E2F002AD}"/>
              </a:ext>
            </a:extLst>
          </p:cNvPr>
          <p:cNvSpPr>
            <a:spLocks noGrp="1"/>
          </p:cNvSpPr>
          <p:nvPr>
            <p:ph type="ctrTitle"/>
          </p:nvPr>
        </p:nvSpPr>
        <p:spPr/>
        <p:txBody>
          <a:bodyPr/>
          <a:lstStyle/>
          <a:p>
            <a:r>
              <a:rPr lang="en-US" dirty="0"/>
              <a:t>The average bird pees </a:t>
            </a:r>
            <a:br>
              <a:rPr lang="en-US" dirty="0"/>
            </a:br>
            <a:r>
              <a:rPr lang="en-US" dirty="0"/>
              <a:t>ten times per day.</a:t>
            </a:r>
          </a:p>
        </p:txBody>
      </p:sp>
      <p:pic>
        <p:nvPicPr>
          <p:cNvPr id="6" name="Picture Placeholder 5" descr="A flock of birds flying in the sky&#10;&#10;Description automatically generated">
            <a:extLst>
              <a:ext uri="{FF2B5EF4-FFF2-40B4-BE49-F238E27FC236}">
                <a16:creationId xmlns:a16="http://schemas.microsoft.com/office/drawing/2014/main" id="{DC2C18B4-33EE-5A9F-AB13-5AC4EE17208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76172A0-7A7A-9A33-8AA5-CE895E552752}"/>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06C4BF0D-CDC5-39C8-86D9-517C2D78E45C}"/>
              </a:ext>
            </a:extLst>
          </p:cNvPr>
          <p:cNvSpPr txBox="1"/>
          <p:nvPr/>
        </p:nvSpPr>
        <p:spPr>
          <a:xfrm>
            <a:off x="838200" y="3953233"/>
            <a:ext cx="5448300" cy="1200329"/>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Most birds don’t pee. Since they fly, they need to stay lightweight, and they release all their waste through one opening. Bird poop is a mix of urine and feces.</a:t>
            </a:r>
            <a:r>
              <a:rPr lang="en-US" dirty="0">
                <a:effectLst/>
              </a:rPr>
              <a:t> </a:t>
            </a:r>
            <a:endParaRPr lang="en-US" dirty="0"/>
          </a:p>
        </p:txBody>
      </p:sp>
    </p:spTree>
    <p:extLst>
      <p:ext uri="{BB962C8B-B14F-4D97-AF65-F5344CB8AC3E}">
        <p14:creationId xmlns:p14="http://schemas.microsoft.com/office/powerpoint/2010/main" val="321544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A9E4-C00C-F4CC-C712-71A38BD2F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79A34-B7CE-C276-4A38-4252966CC6CF}"/>
              </a:ext>
            </a:extLst>
          </p:cNvPr>
          <p:cNvSpPr>
            <a:spLocks noGrp="1"/>
          </p:cNvSpPr>
          <p:nvPr>
            <p:ph type="ctrTitle"/>
          </p:nvPr>
        </p:nvSpPr>
        <p:spPr/>
        <p:txBody>
          <a:bodyPr/>
          <a:lstStyle/>
          <a:p>
            <a:r>
              <a:rPr lang="en-US" dirty="0"/>
              <a:t>Gorillas have unique nose prints.</a:t>
            </a:r>
          </a:p>
        </p:txBody>
      </p:sp>
      <p:pic>
        <p:nvPicPr>
          <p:cNvPr id="6" name="Picture Placeholder 5" descr="A gorilla looking at the camera&#10;&#10;Description automatically generated">
            <a:extLst>
              <a:ext uri="{FF2B5EF4-FFF2-40B4-BE49-F238E27FC236}">
                <a16:creationId xmlns:a16="http://schemas.microsoft.com/office/drawing/2014/main" id="{150788E1-FD92-23EC-92D3-3E321D6EE49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62A9D1E9-20FC-FC20-C475-24464275715B}"/>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178099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C5766-D89A-6D28-903E-FD36E5CD5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19501-5CF6-2561-2468-AD1263F9D992}"/>
              </a:ext>
            </a:extLst>
          </p:cNvPr>
          <p:cNvSpPr>
            <a:spLocks noGrp="1"/>
          </p:cNvSpPr>
          <p:nvPr>
            <p:ph type="ctrTitle"/>
          </p:nvPr>
        </p:nvSpPr>
        <p:spPr/>
        <p:txBody>
          <a:bodyPr/>
          <a:lstStyle/>
          <a:p>
            <a:r>
              <a:rPr lang="en-US" dirty="0"/>
              <a:t>Beavers live in dams.</a:t>
            </a:r>
          </a:p>
        </p:txBody>
      </p:sp>
      <p:pic>
        <p:nvPicPr>
          <p:cNvPr id="6" name="Picture Placeholder 5">
            <a:extLst>
              <a:ext uri="{FF2B5EF4-FFF2-40B4-BE49-F238E27FC236}">
                <a16:creationId xmlns:a16="http://schemas.microsoft.com/office/drawing/2014/main" id="{2F02B64B-C757-32E3-0596-EE124E83360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FC6AB844-9B18-C2FA-5490-17015F5260B5}"/>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22112597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F2EC4-81B3-C8C1-E305-BDA9E22C6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B5FB6-7CC6-942B-43B2-CA8F3B3DF042}"/>
              </a:ext>
            </a:extLst>
          </p:cNvPr>
          <p:cNvSpPr>
            <a:spLocks noGrp="1"/>
          </p:cNvSpPr>
          <p:nvPr>
            <p:ph type="ctrTitle"/>
          </p:nvPr>
        </p:nvSpPr>
        <p:spPr/>
        <p:txBody>
          <a:bodyPr/>
          <a:lstStyle/>
          <a:p>
            <a:r>
              <a:rPr lang="en-US" dirty="0"/>
              <a:t>Beavers live in dams.</a:t>
            </a:r>
          </a:p>
        </p:txBody>
      </p:sp>
      <p:pic>
        <p:nvPicPr>
          <p:cNvPr id="6" name="Picture Placeholder 5">
            <a:extLst>
              <a:ext uri="{FF2B5EF4-FFF2-40B4-BE49-F238E27FC236}">
                <a16:creationId xmlns:a16="http://schemas.microsoft.com/office/drawing/2014/main" id="{1BA87FE2-1FD9-B3C5-FE47-CD7DFE27C84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D265722-FEF5-8859-D221-97C867DA8FEF}"/>
              </a:ext>
            </a:extLst>
          </p:cNvPr>
          <p:cNvSpPr>
            <a:spLocks noGrp="1"/>
          </p:cNvSpPr>
          <p:nvPr>
            <p:ph type="body" sz="quarter" idx="14"/>
          </p:nvPr>
        </p:nvSpPr>
        <p:spPr/>
        <p:txBody>
          <a:bodyPr/>
          <a:lstStyle/>
          <a:p>
            <a:r>
              <a:rPr lang="en-US" dirty="0"/>
              <a:t>FICTION</a:t>
            </a:r>
          </a:p>
        </p:txBody>
      </p:sp>
      <p:sp>
        <p:nvSpPr>
          <p:cNvPr id="3" name="TextBox 2">
            <a:extLst>
              <a:ext uri="{FF2B5EF4-FFF2-40B4-BE49-F238E27FC236}">
                <a16:creationId xmlns:a16="http://schemas.microsoft.com/office/drawing/2014/main" id="{729D3AA6-0DA7-18B0-E2EF-9910DAEC15C7}"/>
              </a:ext>
            </a:extLst>
          </p:cNvPr>
          <p:cNvSpPr txBox="1"/>
          <p:nvPr/>
        </p:nvSpPr>
        <p:spPr>
          <a:xfrm>
            <a:off x="838199" y="3690257"/>
            <a:ext cx="5056415" cy="1200329"/>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Beaver dams are their first line of defense from predators and conceal the entrance to where the beavers live in their underground lodge.</a:t>
            </a:r>
            <a:r>
              <a:rPr lang="en-US" dirty="0">
                <a:effectLst/>
              </a:rPr>
              <a:t> </a:t>
            </a:r>
            <a:endParaRPr lang="en-US" dirty="0"/>
          </a:p>
        </p:txBody>
      </p:sp>
    </p:spTree>
    <p:extLst>
      <p:ext uri="{BB962C8B-B14F-4D97-AF65-F5344CB8AC3E}">
        <p14:creationId xmlns:p14="http://schemas.microsoft.com/office/powerpoint/2010/main" val="2568755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DC423-AA98-B0A7-9E21-5359A109E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C696F-E3C7-2B7B-AE6C-2CBC6E746622}"/>
              </a:ext>
            </a:extLst>
          </p:cNvPr>
          <p:cNvSpPr>
            <a:spLocks noGrp="1"/>
          </p:cNvSpPr>
          <p:nvPr>
            <p:ph type="ctrTitle"/>
          </p:nvPr>
        </p:nvSpPr>
        <p:spPr/>
        <p:txBody>
          <a:bodyPr/>
          <a:lstStyle/>
          <a:p>
            <a:r>
              <a:rPr lang="en-US" dirty="0"/>
              <a:t>Bats are blind.</a:t>
            </a:r>
          </a:p>
        </p:txBody>
      </p:sp>
      <p:pic>
        <p:nvPicPr>
          <p:cNvPr id="6" name="Picture Placeholder 5" descr="A group of bats with their mouths open&#10;&#10;Description automatically generated">
            <a:extLst>
              <a:ext uri="{FF2B5EF4-FFF2-40B4-BE49-F238E27FC236}">
                <a16:creationId xmlns:a16="http://schemas.microsoft.com/office/drawing/2014/main" id="{442EBB69-7F68-2FE0-0F95-C37BC9E9CF3C}"/>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7A84082E-4BD7-3C04-705A-4C6C809EBA16}"/>
              </a:ext>
            </a:extLst>
          </p:cNvPr>
          <p:cNvSpPr>
            <a:spLocks noGrp="1"/>
          </p:cNvSpPr>
          <p:nvPr>
            <p:ph type="body" sz="quarter" idx="14"/>
          </p:nvPr>
        </p:nvSpPr>
        <p:spPr>
          <a:ln>
            <a:solidFill>
              <a:schemeClr val="accent1"/>
            </a:solidFill>
          </a:ln>
        </p:spPr>
        <p:txBody>
          <a:bodyPr/>
          <a:lstStyle/>
          <a:p>
            <a:r>
              <a:rPr lang="en-US" sz="3200" dirty="0">
                <a:solidFill>
                  <a:schemeClr val="accent1"/>
                </a:solidFill>
              </a:rPr>
              <a:t>Fact or Fiction?</a:t>
            </a:r>
          </a:p>
        </p:txBody>
      </p:sp>
    </p:spTree>
    <p:extLst>
      <p:ext uri="{BB962C8B-B14F-4D97-AF65-F5344CB8AC3E}">
        <p14:creationId xmlns:p14="http://schemas.microsoft.com/office/powerpoint/2010/main" val="525086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FC72-BD6B-9DCD-4A09-6A6C97633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7A620-F055-58BA-E576-81D65832A83D}"/>
              </a:ext>
            </a:extLst>
          </p:cNvPr>
          <p:cNvSpPr>
            <a:spLocks noGrp="1"/>
          </p:cNvSpPr>
          <p:nvPr>
            <p:ph type="ctrTitle"/>
          </p:nvPr>
        </p:nvSpPr>
        <p:spPr/>
        <p:txBody>
          <a:bodyPr/>
          <a:lstStyle/>
          <a:p>
            <a:r>
              <a:rPr lang="en-US" dirty="0"/>
              <a:t>Bats are blind.</a:t>
            </a:r>
          </a:p>
        </p:txBody>
      </p:sp>
      <p:pic>
        <p:nvPicPr>
          <p:cNvPr id="6" name="Picture Placeholder 5" descr="A group of bats with their mouths open&#10;&#10;Description automatically generated">
            <a:extLst>
              <a:ext uri="{FF2B5EF4-FFF2-40B4-BE49-F238E27FC236}">
                <a16:creationId xmlns:a16="http://schemas.microsoft.com/office/drawing/2014/main" id="{CD36C2A9-A38B-E170-1CDF-237C479166A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7D68E9F5-8E7D-D2F7-F88B-29677D7235E5}"/>
              </a:ext>
            </a:extLst>
          </p:cNvPr>
          <p:cNvSpPr>
            <a:spLocks noGrp="1"/>
          </p:cNvSpPr>
          <p:nvPr>
            <p:ph type="body" sz="quarter" idx="14"/>
          </p:nvPr>
        </p:nvSpPr>
        <p:spPr/>
        <p:txBody>
          <a:bodyPr/>
          <a:lstStyle/>
          <a:p>
            <a:r>
              <a:rPr lang="en-US" dirty="0"/>
              <a:t>FICTION</a:t>
            </a:r>
          </a:p>
        </p:txBody>
      </p:sp>
      <p:sp>
        <p:nvSpPr>
          <p:cNvPr id="5" name="TextBox 4">
            <a:extLst>
              <a:ext uri="{FF2B5EF4-FFF2-40B4-BE49-F238E27FC236}">
                <a16:creationId xmlns:a16="http://schemas.microsoft.com/office/drawing/2014/main" id="{5D4D8339-AEBA-69D3-1FB4-4E5E608F863F}"/>
              </a:ext>
            </a:extLst>
          </p:cNvPr>
          <p:cNvSpPr txBox="1"/>
          <p:nvPr/>
        </p:nvSpPr>
        <p:spPr>
          <a:xfrm>
            <a:off x="838200" y="3635821"/>
            <a:ext cx="5257800" cy="1200329"/>
          </a:xfrm>
          <a:prstGeom prst="rect">
            <a:avLst/>
          </a:prstGeom>
          <a:noFill/>
        </p:spPr>
        <p:txBody>
          <a:bodyPr wrap="square" rtlCol="0">
            <a:spAutoFit/>
          </a:bodyPr>
          <a:lstStyle/>
          <a:p>
            <a:r>
              <a:rPr lang="en-US" sz="1800" kern="0" dirty="0">
                <a:effectLst/>
                <a:latin typeface="Montserrat" pitchFamily="2" charset="77"/>
                <a:ea typeface="Montserrat" pitchFamily="2" charset="77"/>
                <a:cs typeface="Montserrat" pitchFamily="2" charset="77"/>
              </a:rPr>
              <a:t>Bats have good eyesight. The myth that they are blind probably comes from the fact that they use sounds to navigate at night through a process called echolocation.</a:t>
            </a:r>
            <a:r>
              <a:rPr lang="en-US" dirty="0">
                <a:effectLst/>
              </a:rPr>
              <a:t> </a:t>
            </a:r>
            <a:endParaRPr lang="en-US" dirty="0"/>
          </a:p>
        </p:txBody>
      </p:sp>
    </p:spTree>
    <p:extLst>
      <p:ext uri="{BB962C8B-B14F-4D97-AF65-F5344CB8AC3E}">
        <p14:creationId xmlns:p14="http://schemas.microsoft.com/office/powerpoint/2010/main" val="5256853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CA046-B188-D5CF-83E1-8F6B11DAC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0CD8E-5DFA-8221-5A76-26158F5E0403}"/>
              </a:ext>
            </a:extLst>
          </p:cNvPr>
          <p:cNvSpPr>
            <a:spLocks noGrp="1"/>
          </p:cNvSpPr>
          <p:nvPr>
            <p:ph type="ctrTitle"/>
          </p:nvPr>
        </p:nvSpPr>
        <p:spPr>
          <a:xfrm>
            <a:off x="198783" y="1779605"/>
            <a:ext cx="6547757" cy="4441581"/>
          </a:xfrm>
        </p:spPr>
        <p:txBody>
          <a:bodyPr>
            <a:normAutofit/>
          </a:bodyPr>
          <a:lstStyle/>
          <a:p>
            <a:r>
              <a:rPr lang="en-US" sz="2800" dirty="0"/>
              <a:t>Learn more with </a:t>
            </a:r>
            <a:br>
              <a:rPr lang="en-US" sz="2800" dirty="0"/>
            </a:br>
            <a:r>
              <a:rPr lang="en-US" sz="2800" dirty="0"/>
              <a:t>Conservation Nation Academy at </a:t>
            </a:r>
            <a:r>
              <a:rPr lang="en-US" sz="2800" dirty="0" err="1"/>
              <a:t>www.conservationnation.org</a:t>
            </a:r>
            <a:r>
              <a:rPr lang="en-US" sz="2800" dirty="0"/>
              <a:t>/lessons</a:t>
            </a:r>
          </a:p>
        </p:txBody>
      </p:sp>
      <p:pic>
        <p:nvPicPr>
          <p:cNvPr id="6" name="Picture Placeholder 5" descr="A close up of a bear&#10;&#10;Description automatically generated">
            <a:extLst>
              <a:ext uri="{FF2B5EF4-FFF2-40B4-BE49-F238E27FC236}">
                <a16:creationId xmlns:a16="http://schemas.microsoft.com/office/drawing/2014/main" id="{B122BEA6-A22D-CCBA-1E78-CF470CC3C8A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444274" y="1474237"/>
            <a:ext cx="3909526" cy="3909526"/>
          </a:xfrm>
        </p:spPr>
      </p:pic>
      <p:sp>
        <p:nvSpPr>
          <p:cNvPr id="4" name="TextBox 3">
            <a:extLst>
              <a:ext uri="{FF2B5EF4-FFF2-40B4-BE49-F238E27FC236}">
                <a16:creationId xmlns:a16="http://schemas.microsoft.com/office/drawing/2014/main" id="{58120FD9-33DC-9090-2AF9-672843D5D368}"/>
              </a:ext>
            </a:extLst>
          </p:cNvPr>
          <p:cNvSpPr txBox="1"/>
          <p:nvPr/>
        </p:nvSpPr>
        <p:spPr>
          <a:xfrm>
            <a:off x="198783" y="6348656"/>
            <a:ext cx="6096000" cy="369332"/>
          </a:xfrm>
          <a:prstGeom prst="rect">
            <a:avLst/>
          </a:prstGeom>
          <a:noFill/>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www.conservationnation.org/lessons</a:t>
            </a:r>
            <a:endParaRPr lang="en-US" dirty="0">
              <a:solidFill>
                <a:schemeClr val="bg1"/>
              </a:solidFill>
            </a:endParaRPr>
          </a:p>
        </p:txBody>
      </p:sp>
    </p:spTree>
    <p:extLst>
      <p:ext uri="{BB962C8B-B14F-4D97-AF65-F5344CB8AC3E}">
        <p14:creationId xmlns:p14="http://schemas.microsoft.com/office/powerpoint/2010/main" val="235652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1BF4E-CC4C-63B3-2378-A75A639F0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4396B-B395-FE0C-D719-98DBCDBB8F30}"/>
              </a:ext>
            </a:extLst>
          </p:cNvPr>
          <p:cNvSpPr>
            <a:spLocks noGrp="1"/>
          </p:cNvSpPr>
          <p:nvPr>
            <p:ph type="ctrTitle"/>
          </p:nvPr>
        </p:nvSpPr>
        <p:spPr/>
        <p:txBody>
          <a:bodyPr/>
          <a:lstStyle/>
          <a:p>
            <a:r>
              <a:rPr lang="en-US" dirty="0"/>
              <a:t>Gorillas have unique nose prints.</a:t>
            </a:r>
          </a:p>
        </p:txBody>
      </p:sp>
      <p:pic>
        <p:nvPicPr>
          <p:cNvPr id="6" name="Picture Placeholder 5" descr="A gorilla looking at the camera&#10;&#10;Description automatically generated">
            <a:extLst>
              <a:ext uri="{FF2B5EF4-FFF2-40B4-BE49-F238E27FC236}">
                <a16:creationId xmlns:a16="http://schemas.microsoft.com/office/drawing/2014/main" id="{DE1BCF9E-2F79-3504-7632-2805238D385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F82AA0C7-B990-7547-1EF3-C3B41306E264}"/>
              </a:ext>
            </a:extLst>
          </p:cNvPr>
          <p:cNvSpPr>
            <a:spLocks noGrp="1"/>
          </p:cNvSpPr>
          <p:nvPr>
            <p:ph type="body" sz="quarter" idx="14"/>
          </p:nvPr>
        </p:nvSpPr>
        <p:spPr/>
        <p:txBody>
          <a:bodyPr/>
          <a:lstStyle/>
          <a:p>
            <a:r>
              <a:rPr lang="en-US" dirty="0"/>
              <a:t>FACT</a:t>
            </a:r>
          </a:p>
        </p:txBody>
      </p:sp>
    </p:spTree>
    <p:extLst>
      <p:ext uri="{BB962C8B-B14F-4D97-AF65-F5344CB8AC3E}">
        <p14:creationId xmlns:p14="http://schemas.microsoft.com/office/powerpoint/2010/main" val="2785597834"/>
      </p:ext>
    </p:extLst>
  </p:cSld>
  <p:clrMapOvr>
    <a:masterClrMapping/>
  </p:clrMapOvr>
</p:sld>
</file>

<file path=ppt/theme/theme1.xml><?xml version="1.0" encoding="utf-8"?>
<a:theme xmlns:a="http://schemas.openxmlformats.org/drawingml/2006/main" name="Office Theme">
  <a:themeElements>
    <a:clrScheme name="Conservation Nation Colors">
      <a:dk1>
        <a:srgbClr val="000000"/>
      </a:dk1>
      <a:lt1>
        <a:srgbClr val="FFFFFF"/>
      </a:lt1>
      <a:dk2>
        <a:srgbClr val="0E2841"/>
      </a:dk2>
      <a:lt2>
        <a:srgbClr val="E8E8E8"/>
      </a:lt2>
      <a:accent1>
        <a:srgbClr val="63A59D"/>
      </a:accent1>
      <a:accent2>
        <a:srgbClr val="D59324"/>
      </a:accent2>
      <a:accent3>
        <a:srgbClr val="4C4D4C"/>
      </a:accent3>
      <a:accent4>
        <a:srgbClr val="00AEEF"/>
      </a:accent4>
      <a:accent5>
        <a:srgbClr val="F7931D"/>
      </a:accent5>
      <a:accent6>
        <a:srgbClr val="2BB673"/>
      </a:accent6>
      <a:hlink>
        <a:srgbClr val="00A79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B0D78C5465DC498065B02A042DBBA6" ma:contentTypeVersion="18" ma:contentTypeDescription="Create a new document." ma:contentTypeScope="" ma:versionID="addb5f55ddae8a14a4a23934c2976e5d">
  <xsd:schema xmlns:xsd="http://www.w3.org/2001/XMLSchema" xmlns:xs="http://www.w3.org/2001/XMLSchema" xmlns:p="http://schemas.microsoft.com/office/2006/metadata/properties" xmlns:ns2="eb0bb497-b840-477b-9798-3a3cd11c418e" xmlns:ns3="26f5f8e4-5473-42fa-8677-8c6dcd76b754" targetNamespace="http://schemas.microsoft.com/office/2006/metadata/properties" ma:root="true" ma:fieldsID="62f13dc807f2bef3782d18a96661db38" ns2:_="" ns3:_="">
    <xsd:import namespace="eb0bb497-b840-477b-9798-3a3cd11c418e"/>
    <xsd:import namespace="26f5f8e4-5473-42fa-8677-8c6dcd76b7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bb497-b840-477b-9798-3a3cd11c41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f38344d-e36a-4056-a3db-cf205f70cd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f5f8e4-5473-42fa-8677-8c6dcd76b7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e58b13f-4fa8-4114-bbda-a72b70d634f2}" ma:internalName="TaxCatchAll" ma:showField="CatchAllData" ma:web="26f5f8e4-5473-42fa-8677-8c6dcd76b7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0bb497-b840-477b-9798-3a3cd11c418e">
      <Terms xmlns="http://schemas.microsoft.com/office/infopath/2007/PartnerControls"/>
    </lcf76f155ced4ddcb4097134ff3c332f>
    <TaxCatchAll xmlns="26f5f8e4-5473-42fa-8677-8c6dcd76b754" xsi:nil="true"/>
  </documentManagement>
</p:properties>
</file>

<file path=customXml/itemProps1.xml><?xml version="1.0" encoding="utf-8"?>
<ds:datastoreItem xmlns:ds="http://schemas.openxmlformats.org/officeDocument/2006/customXml" ds:itemID="{62D9FD85-5DA8-419D-9027-A9D0538BA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0bb497-b840-477b-9798-3a3cd11c418e"/>
    <ds:schemaRef ds:uri="26f5f8e4-5473-42fa-8677-8c6dcd76b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54917C-7957-4F6C-AF97-45A9BF439B79}">
  <ds:schemaRefs>
    <ds:schemaRef ds:uri="http://schemas.microsoft.com/sharepoint/v3/contenttype/forms"/>
  </ds:schemaRefs>
</ds:datastoreItem>
</file>

<file path=customXml/itemProps3.xml><?xml version="1.0" encoding="utf-8"?>
<ds:datastoreItem xmlns:ds="http://schemas.openxmlformats.org/officeDocument/2006/customXml" ds:itemID="{267116E0-9364-4307-9D87-C17C6B66B770}">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26f5f8e4-5473-42fa-8677-8c6dcd76b754"/>
    <ds:schemaRef ds:uri="eb0bb497-b840-477b-9798-3a3cd11c418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852</TotalTime>
  <Words>1394</Words>
  <Application>Microsoft Macintosh PowerPoint</Application>
  <PresentationFormat>Widescreen</PresentationFormat>
  <Paragraphs>193</Paragraphs>
  <Slides>84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Aptos</vt:lpstr>
      <vt:lpstr>Aptos Black</vt:lpstr>
      <vt:lpstr>Aptos Display</vt:lpstr>
      <vt:lpstr>Aptos ExtraBold</vt:lpstr>
      <vt:lpstr>Arial</vt:lpstr>
      <vt:lpstr>Montserrat</vt:lpstr>
      <vt:lpstr>Office Theme</vt:lpstr>
      <vt:lpstr>Wildlife Fact or Fiction</vt:lpstr>
      <vt:lpstr>PowerPoint Presentation</vt:lpstr>
      <vt:lpstr>PowerPoint Presentation</vt:lpstr>
      <vt:lpstr>More than 500 million birds die every year from flying into buildings.</vt:lpstr>
      <vt:lpstr>More than 500 million birds die every year from flying into buildings.</vt:lpstr>
      <vt:lpstr>A rhinoceros horn is made of hair.</vt:lpstr>
      <vt:lpstr>A rhinoceros horn is made of hair.</vt:lpstr>
      <vt:lpstr>Gorillas have unique nose prints.</vt:lpstr>
      <vt:lpstr>Gorillas have unique nose prints.</vt:lpstr>
      <vt:lpstr>Hippos cannot swim.</vt:lpstr>
      <vt:lpstr>Hippos cannot swim.</vt:lpstr>
      <vt:lpstr>Prairie dogs communicate by  kissing each other.</vt:lpstr>
      <vt:lpstr>Prairie dogs communicate by  kissing each other.</vt:lpstr>
      <vt:lpstr>A group of porcupines is called a prickle.</vt:lpstr>
      <vt:lpstr>A group of porcupines is called a prickle.</vt:lpstr>
      <vt:lpstr>We are currently living though a mass species extinction event.</vt:lpstr>
      <vt:lpstr>We are currently living though a mass species extinction event.</vt:lpstr>
      <vt:lpstr>A hummingbird’s heart beats 1,200 times per minute.</vt:lpstr>
      <vt:lpstr>A hummingbird’s heart beats 1,200 times per minute.</vt:lpstr>
      <vt:lpstr>Crickets have ears on their legs.</vt:lpstr>
      <vt:lpstr>Crickets have ears on their legs.</vt:lpstr>
      <vt:lpstr>Mammals can lay eggs.</vt:lpstr>
      <vt:lpstr>Mammals can lay eggs.</vt:lpstr>
      <vt:lpstr>Otters hold hands while sleeping.</vt:lpstr>
      <vt:lpstr>Otters hold hands while sleeping.</vt:lpstr>
      <vt:lpstr>African lions are the  only cats known to live  in groups.</vt:lpstr>
      <vt:lpstr>African lions are the  only cats known to live  in groups.</vt:lpstr>
      <vt:lpstr>Both male and female reindeer have antlers.</vt:lpstr>
      <vt:lpstr>Both male and female reindeer have antlers.</vt:lpstr>
      <vt:lpstr>In the United States, there are more than 1,000 types of wild animals.</vt:lpstr>
      <vt:lpstr>In the United States, there are more than 1,000 types of wild animals.</vt:lpstr>
      <vt:lpstr>Seahorses do not have stomachs.</vt:lpstr>
      <vt:lpstr>Seahorses do not have stomachs.</vt:lpstr>
      <vt:lpstr>Crows can recognize and remember human faces.</vt:lpstr>
      <vt:lpstr>Crows can recognize and remember human faces.</vt:lpstr>
      <vt:lpstr>Bats are the only mammals that can fly.</vt:lpstr>
      <vt:lpstr>Bats are the only mammals that can fly.</vt:lpstr>
      <vt:lpstr>The temperature of a turtle’s egg will determine whether is hatches as a male or female.</vt:lpstr>
      <vt:lpstr>The temperature of a turtle’s egg will determine whether is hatches as a male or female.</vt:lpstr>
      <vt:lpstr>All snakes are carnivores.</vt:lpstr>
      <vt:lpstr>All snakes are carnivores.</vt:lpstr>
      <vt:lpstr>A healthy coral reef is one of the noisiest places in the ocean.</vt:lpstr>
      <vt:lpstr>A healthy coral reef is one of the noisiest places in the ocean.</vt:lpstr>
      <vt:lpstr>Opossums are rodents.</vt:lpstr>
      <vt:lpstr>Opossums are rodents.</vt:lpstr>
      <vt:lpstr>You can tell the age of a rattlesnake by counting its rattles.</vt:lpstr>
      <vt:lpstr>You can tell the age of a rattlesnake by counting its rattles.</vt:lpstr>
      <vt:lpstr>An octopus has five hearts.</vt:lpstr>
      <vt:lpstr>An octopus has five hearts.</vt:lpstr>
      <vt:lpstr>A group of butterflies is called a flutter.</vt:lpstr>
      <vt:lpstr>A group of butterflies is called a flutter.</vt:lpstr>
      <vt:lpstr>Touching a toad will give you warts.</vt:lpstr>
      <vt:lpstr>Touching a toad will give you warts.</vt:lpstr>
      <vt:lpstr>A mother bird will reject her babies if they are touched by a human.</vt:lpstr>
      <vt:lpstr>A mother bird will reject her babies if they are touched by a human.</vt:lpstr>
      <vt:lpstr>Wolves howl more when there is a full moon.</vt:lpstr>
      <vt:lpstr>Wolves howl more when there is a full moon.</vt:lpstr>
      <vt:lpstr>When leaving a cave, bats always fly to the left.</vt:lpstr>
      <vt:lpstr>When leaving a cave, bats always fly to the left.</vt:lpstr>
      <vt:lpstr>Camels store water in their humps.</vt:lpstr>
      <vt:lpstr>Camels store water in their humps.</vt:lpstr>
      <vt:lpstr>The largest bird in the world is the condor.</vt:lpstr>
      <vt:lpstr>The largest bird in the world is the condor.</vt:lpstr>
      <vt:lpstr>The most venomous creature on Earth is a type of scorpion.</vt:lpstr>
      <vt:lpstr>The most venomous creature on Earth is a type of scorpion.</vt:lpstr>
      <vt:lpstr>Corals are neither animals nor plants.</vt:lpstr>
      <vt:lpstr>Corals are neither animals nor plants.</vt:lpstr>
      <vt:lpstr>Sharks can smell blood from a mile away.</vt:lpstr>
      <vt:lpstr>Sharks can smell blood from a mile away.</vt:lpstr>
      <vt:lpstr>Polar bears have  white hair.</vt:lpstr>
      <vt:lpstr>Polar bears have  white hair.</vt:lpstr>
      <vt:lpstr>The world’s largest living organism is a whale.</vt:lpstr>
      <vt:lpstr>The world’s largest living organism is a whale.</vt:lpstr>
      <vt:lpstr>The furriest animal in the world is the red panda.</vt:lpstr>
      <vt:lpstr>The furriest animal in the world is the red panda.</vt:lpstr>
      <vt:lpstr>The animal that sleeps the most is the sloth.</vt:lpstr>
      <vt:lpstr>The animal that sleeps the most is the sloth.</vt:lpstr>
      <vt:lpstr>The average bird pees  ten times per day.</vt:lpstr>
      <vt:lpstr>The average bird pees  ten times per day.</vt:lpstr>
      <vt:lpstr>Beavers live in dams.</vt:lpstr>
      <vt:lpstr>Beavers live in dams.</vt:lpstr>
      <vt:lpstr>Bats are blind.</vt:lpstr>
      <vt:lpstr>Bats are blind.</vt:lpstr>
      <vt:lpstr>Learn more with  Conservation Nation Academy at www.conservationnation.org/lessons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Raissa Macasieb-ludwig</dc:creator>
  <cp:lastModifiedBy>Mark Ibrahim</cp:lastModifiedBy>
  <cp:revision>14</cp:revision>
  <dcterms:created xsi:type="dcterms:W3CDTF">2024-10-09T00:00:27Z</dcterms:created>
  <dcterms:modified xsi:type="dcterms:W3CDTF">2024-12-19T00:14:59Z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0x0101005FB0D78C5465DC498065B02A042DBBA6</vt:lpwstr>
  </property>
</Properties>
</file>