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7C00"/>
    <a:srgbClr val="FFFFFF"/>
    <a:srgbClr val="FFB899"/>
    <a:srgbClr val="5FFF9D"/>
    <a:srgbClr val="307F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3"/>
    <p:restoredTop sz="94719"/>
  </p:normalViewPr>
  <p:slideViewPr>
    <p:cSldViewPr snapToGrid="0">
      <p:cViewPr varScale="1">
        <p:scale>
          <a:sx n="122" d="100"/>
          <a:sy n="122" d="100"/>
        </p:scale>
        <p:origin x="224" y="6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B540-A417-BE0F-C514-359776B9BC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805AC5-F999-F03A-C797-7F6B6E19E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7F6752-EC67-E959-25B0-0C68F1451F9C}"/>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5" name="Footer Placeholder 4">
            <a:extLst>
              <a:ext uri="{FF2B5EF4-FFF2-40B4-BE49-F238E27FC236}">
                <a16:creationId xmlns:a16="http://schemas.microsoft.com/office/drawing/2014/main" id="{EF8E9462-ECE4-A376-3089-2122A9757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91BB8-5CD7-DE33-C51E-FBA8BF8436FA}"/>
              </a:ext>
            </a:extLst>
          </p:cNvPr>
          <p:cNvSpPr>
            <a:spLocks noGrp="1"/>
          </p:cNvSpPr>
          <p:nvPr>
            <p:ph type="sldNum" sz="quarter" idx="12"/>
          </p:nvPr>
        </p:nvSpPr>
        <p:spPr/>
        <p:txBody>
          <a:bodyPr/>
          <a:lstStyle/>
          <a:p>
            <a:fld id="{8D0F926B-8273-AB4B-B402-53BD3E0A46EA}" type="slidenum">
              <a:rPr lang="en-US" smtClean="0"/>
              <a:t>‹#›</a:t>
            </a:fld>
            <a:endParaRPr lang="en-US"/>
          </a:p>
        </p:txBody>
      </p:sp>
    </p:spTree>
    <p:extLst>
      <p:ext uri="{BB962C8B-B14F-4D97-AF65-F5344CB8AC3E}">
        <p14:creationId xmlns:p14="http://schemas.microsoft.com/office/powerpoint/2010/main" val="172606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CCD32-3359-F654-0DB4-397F8E6B0BCC}"/>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3" name="Footer Placeholder 2">
            <a:extLst>
              <a:ext uri="{FF2B5EF4-FFF2-40B4-BE49-F238E27FC236}">
                <a16:creationId xmlns:a16="http://schemas.microsoft.com/office/drawing/2014/main" id="{AB3C160C-1BB3-CE37-9CFF-19FAB6F567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EC362-3673-FAD8-27B5-73FC6BFDA12E}"/>
              </a:ext>
            </a:extLst>
          </p:cNvPr>
          <p:cNvSpPr>
            <a:spLocks noGrp="1"/>
          </p:cNvSpPr>
          <p:nvPr>
            <p:ph type="sldNum" sz="quarter" idx="12"/>
          </p:nvPr>
        </p:nvSpPr>
        <p:spPr/>
        <p:txBody>
          <a:bodyPr/>
          <a:lstStyle/>
          <a:p>
            <a:fld id="{8D0F926B-8273-AB4B-B402-53BD3E0A46EA}" type="slidenum">
              <a:rPr lang="en-US" smtClean="0"/>
              <a:t>‹#›</a:t>
            </a:fld>
            <a:endParaRPr lang="en-US"/>
          </a:p>
        </p:txBody>
      </p:sp>
      <p:pic>
        <p:nvPicPr>
          <p:cNvPr id="10" name="Picture 9">
            <a:extLst>
              <a:ext uri="{FF2B5EF4-FFF2-40B4-BE49-F238E27FC236}">
                <a16:creationId xmlns:a16="http://schemas.microsoft.com/office/drawing/2014/main" id="{384CA747-C2E8-219D-FD4F-5A37B905FDA5}"/>
              </a:ext>
            </a:extLst>
          </p:cNvPr>
          <p:cNvPicPr>
            <a:picLocks noChangeAspect="1"/>
          </p:cNvPicPr>
          <p:nvPr userDrawn="1"/>
        </p:nvPicPr>
        <p:blipFill>
          <a:blip r:embed="rId2"/>
          <a:srcRect/>
          <a:stretch/>
        </p:blipFill>
        <p:spPr>
          <a:xfrm>
            <a:off x="2" y="0"/>
            <a:ext cx="12191995" cy="6691895"/>
          </a:xfrm>
          <a:prstGeom prst="rect">
            <a:avLst/>
          </a:prstGeom>
        </p:spPr>
      </p:pic>
    </p:spTree>
    <p:extLst>
      <p:ext uri="{BB962C8B-B14F-4D97-AF65-F5344CB8AC3E}">
        <p14:creationId xmlns:p14="http://schemas.microsoft.com/office/powerpoint/2010/main" val="122528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CCD32-3359-F654-0DB4-397F8E6B0BCC}"/>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3" name="Footer Placeholder 2">
            <a:extLst>
              <a:ext uri="{FF2B5EF4-FFF2-40B4-BE49-F238E27FC236}">
                <a16:creationId xmlns:a16="http://schemas.microsoft.com/office/drawing/2014/main" id="{AB3C160C-1BB3-CE37-9CFF-19FAB6F567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EC362-3673-FAD8-27B5-73FC6BFDA12E}"/>
              </a:ext>
            </a:extLst>
          </p:cNvPr>
          <p:cNvSpPr>
            <a:spLocks noGrp="1"/>
          </p:cNvSpPr>
          <p:nvPr>
            <p:ph type="sldNum" sz="quarter" idx="12"/>
          </p:nvPr>
        </p:nvSpPr>
        <p:spPr/>
        <p:txBody>
          <a:bodyPr/>
          <a:lstStyle/>
          <a:p>
            <a:fld id="{8D0F926B-8273-AB4B-B402-53BD3E0A46EA}" type="slidenum">
              <a:rPr lang="en-US" smtClean="0"/>
              <a:t>‹#›</a:t>
            </a:fld>
            <a:endParaRPr lang="en-US"/>
          </a:p>
        </p:txBody>
      </p:sp>
      <p:pic>
        <p:nvPicPr>
          <p:cNvPr id="10" name="Picture 9">
            <a:extLst>
              <a:ext uri="{FF2B5EF4-FFF2-40B4-BE49-F238E27FC236}">
                <a16:creationId xmlns:a16="http://schemas.microsoft.com/office/drawing/2014/main" id="{384CA747-C2E8-219D-FD4F-5A37B905FDA5}"/>
              </a:ext>
            </a:extLst>
          </p:cNvPr>
          <p:cNvPicPr>
            <a:picLocks noChangeAspect="1"/>
          </p:cNvPicPr>
          <p:nvPr userDrawn="1"/>
        </p:nvPicPr>
        <p:blipFill>
          <a:blip r:embed="rId2"/>
          <a:srcRect/>
          <a:stretch/>
        </p:blipFill>
        <p:spPr>
          <a:xfrm>
            <a:off x="2" y="0"/>
            <a:ext cx="12191995" cy="6691894"/>
          </a:xfrm>
          <a:prstGeom prst="rect">
            <a:avLst/>
          </a:prstGeom>
        </p:spPr>
      </p:pic>
    </p:spTree>
    <p:extLst>
      <p:ext uri="{BB962C8B-B14F-4D97-AF65-F5344CB8AC3E}">
        <p14:creationId xmlns:p14="http://schemas.microsoft.com/office/powerpoint/2010/main" val="1433030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CCD32-3359-F654-0DB4-397F8E6B0BCC}"/>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3" name="Footer Placeholder 2">
            <a:extLst>
              <a:ext uri="{FF2B5EF4-FFF2-40B4-BE49-F238E27FC236}">
                <a16:creationId xmlns:a16="http://schemas.microsoft.com/office/drawing/2014/main" id="{AB3C160C-1BB3-CE37-9CFF-19FAB6F567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EC362-3673-FAD8-27B5-73FC6BFDA12E}"/>
              </a:ext>
            </a:extLst>
          </p:cNvPr>
          <p:cNvSpPr>
            <a:spLocks noGrp="1"/>
          </p:cNvSpPr>
          <p:nvPr>
            <p:ph type="sldNum" sz="quarter" idx="12"/>
          </p:nvPr>
        </p:nvSpPr>
        <p:spPr/>
        <p:txBody>
          <a:bodyPr/>
          <a:lstStyle/>
          <a:p>
            <a:fld id="{8D0F926B-8273-AB4B-B402-53BD3E0A46EA}" type="slidenum">
              <a:rPr lang="en-US" smtClean="0"/>
              <a:t>‹#›</a:t>
            </a:fld>
            <a:endParaRPr lang="en-US"/>
          </a:p>
        </p:txBody>
      </p:sp>
      <p:pic>
        <p:nvPicPr>
          <p:cNvPr id="10" name="Picture 9">
            <a:extLst>
              <a:ext uri="{FF2B5EF4-FFF2-40B4-BE49-F238E27FC236}">
                <a16:creationId xmlns:a16="http://schemas.microsoft.com/office/drawing/2014/main" id="{384CA747-C2E8-219D-FD4F-5A37B905FDA5}"/>
              </a:ext>
            </a:extLst>
          </p:cNvPr>
          <p:cNvPicPr>
            <a:picLocks noChangeAspect="1"/>
          </p:cNvPicPr>
          <p:nvPr userDrawn="1"/>
        </p:nvPicPr>
        <p:blipFill>
          <a:blip r:embed="rId2"/>
          <a:srcRect/>
          <a:stretch/>
        </p:blipFill>
        <p:spPr>
          <a:xfrm>
            <a:off x="3" y="0"/>
            <a:ext cx="12191993" cy="6691894"/>
          </a:xfrm>
          <a:prstGeom prst="rect">
            <a:avLst/>
          </a:prstGeom>
        </p:spPr>
      </p:pic>
    </p:spTree>
    <p:extLst>
      <p:ext uri="{BB962C8B-B14F-4D97-AF65-F5344CB8AC3E}">
        <p14:creationId xmlns:p14="http://schemas.microsoft.com/office/powerpoint/2010/main" val="2048189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CCD32-3359-F654-0DB4-397F8E6B0BCC}"/>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3" name="Footer Placeholder 2">
            <a:extLst>
              <a:ext uri="{FF2B5EF4-FFF2-40B4-BE49-F238E27FC236}">
                <a16:creationId xmlns:a16="http://schemas.microsoft.com/office/drawing/2014/main" id="{AB3C160C-1BB3-CE37-9CFF-19FAB6F567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EC362-3673-FAD8-27B5-73FC6BFDA12E}"/>
              </a:ext>
            </a:extLst>
          </p:cNvPr>
          <p:cNvSpPr>
            <a:spLocks noGrp="1"/>
          </p:cNvSpPr>
          <p:nvPr>
            <p:ph type="sldNum" sz="quarter" idx="12"/>
          </p:nvPr>
        </p:nvSpPr>
        <p:spPr/>
        <p:txBody>
          <a:bodyPr/>
          <a:lstStyle/>
          <a:p>
            <a:fld id="{8D0F926B-8273-AB4B-B402-53BD3E0A46EA}" type="slidenum">
              <a:rPr lang="en-US" smtClean="0"/>
              <a:t>‹#›</a:t>
            </a:fld>
            <a:endParaRPr lang="en-US"/>
          </a:p>
        </p:txBody>
      </p:sp>
      <p:pic>
        <p:nvPicPr>
          <p:cNvPr id="10" name="Picture 9">
            <a:extLst>
              <a:ext uri="{FF2B5EF4-FFF2-40B4-BE49-F238E27FC236}">
                <a16:creationId xmlns:a16="http://schemas.microsoft.com/office/drawing/2014/main" id="{384CA747-C2E8-219D-FD4F-5A37B905FDA5}"/>
              </a:ext>
            </a:extLst>
          </p:cNvPr>
          <p:cNvPicPr>
            <a:picLocks noChangeAspect="1"/>
          </p:cNvPicPr>
          <p:nvPr userDrawn="1"/>
        </p:nvPicPr>
        <p:blipFill>
          <a:blip r:embed="rId2"/>
          <a:srcRect/>
          <a:stretch/>
        </p:blipFill>
        <p:spPr>
          <a:xfrm>
            <a:off x="3" y="0"/>
            <a:ext cx="12191993" cy="6691893"/>
          </a:xfrm>
          <a:prstGeom prst="rect">
            <a:avLst/>
          </a:prstGeom>
        </p:spPr>
      </p:pic>
    </p:spTree>
    <p:extLst>
      <p:ext uri="{BB962C8B-B14F-4D97-AF65-F5344CB8AC3E}">
        <p14:creationId xmlns:p14="http://schemas.microsoft.com/office/powerpoint/2010/main" val="2874464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CCD32-3359-F654-0DB4-397F8E6B0BCC}"/>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3" name="Footer Placeholder 2">
            <a:extLst>
              <a:ext uri="{FF2B5EF4-FFF2-40B4-BE49-F238E27FC236}">
                <a16:creationId xmlns:a16="http://schemas.microsoft.com/office/drawing/2014/main" id="{AB3C160C-1BB3-CE37-9CFF-19FAB6F567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EC362-3673-FAD8-27B5-73FC6BFDA12E}"/>
              </a:ext>
            </a:extLst>
          </p:cNvPr>
          <p:cNvSpPr>
            <a:spLocks noGrp="1"/>
          </p:cNvSpPr>
          <p:nvPr>
            <p:ph type="sldNum" sz="quarter" idx="12"/>
          </p:nvPr>
        </p:nvSpPr>
        <p:spPr/>
        <p:txBody>
          <a:bodyPr/>
          <a:lstStyle/>
          <a:p>
            <a:fld id="{8D0F926B-8273-AB4B-B402-53BD3E0A46EA}" type="slidenum">
              <a:rPr lang="en-US" smtClean="0"/>
              <a:t>‹#›</a:t>
            </a:fld>
            <a:endParaRPr lang="en-US"/>
          </a:p>
        </p:txBody>
      </p:sp>
      <p:pic>
        <p:nvPicPr>
          <p:cNvPr id="10" name="Picture 9">
            <a:extLst>
              <a:ext uri="{FF2B5EF4-FFF2-40B4-BE49-F238E27FC236}">
                <a16:creationId xmlns:a16="http://schemas.microsoft.com/office/drawing/2014/main" id="{384CA747-C2E8-219D-FD4F-5A37B905FDA5}"/>
              </a:ext>
            </a:extLst>
          </p:cNvPr>
          <p:cNvPicPr>
            <a:picLocks noChangeAspect="1"/>
          </p:cNvPicPr>
          <p:nvPr userDrawn="1"/>
        </p:nvPicPr>
        <p:blipFill>
          <a:blip r:embed="rId2"/>
          <a:srcRect/>
          <a:stretch/>
        </p:blipFill>
        <p:spPr>
          <a:xfrm>
            <a:off x="4" y="0"/>
            <a:ext cx="12191991" cy="6691893"/>
          </a:xfrm>
          <a:prstGeom prst="rect">
            <a:avLst/>
          </a:prstGeom>
        </p:spPr>
      </p:pic>
    </p:spTree>
    <p:extLst>
      <p:ext uri="{BB962C8B-B14F-4D97-AF65-F5344CB8AC3E}">
        <p14:creationId xmlns:p14="http://schemas.microsoft.com/office/powerpoint/2010/main" val="1918985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CCD32-3359-F654-0DB4-397F8E6B0BCC}"/>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3" name="Footer Placeholder 2">
            <a:extLst>
              <a:ext uri="{FF2B5EF4-FFF2-40B4-BE49-F238E27FC236}">
                <a16:creationId xmlns:a16="http://schemas.microsoft.com/office/drawing/2014/main" id="{AB3C160C-1BB3-CE37-9CFF-19FAB6F567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EC362-3673-FAD8-27B5-73FC6BFDA12E}"/>
              </a:ext>
            </a:extLst>
          </p:cNvPr>
          <p:cNvSpPr>
            <a:spLocks noGrp="1"/>
          </p:cNvSpPr>
          <p:nvPr>
            <p:ph type="sldNum" sz="quarter" idx="12"/>
          </p:nvPr>
        </p:nvSpPr>
        <p:spPr/>
        <p:txBody>
          <a:bodyPr/>
          <a:lstStyle/>
          <a:p>
            <a:fld id="{8D0F926B-8273-AB4B-B402-53BD3E0A46EA}" type="slidenum">
              <a:rPr lang="en-US" smtClean="0"/>
              <a:t>‹#›</a:t>
            </a:fld>
            <a:endParaRPr lang="en-US"/>
          </a:p>
        </p:txBody>
      </p:sp>
    </p:spTree>
    <p:extLst>
      <p:ext uri="{BB962C8B-B14F-4D97-AF65-F5344CB8AC3E}">
        <p14:creationId xmlns:p14="http://schemas.microsoft.com/office/powerpoint/2010/main" val="3982565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4AD3-A39F-FC60-3952-65F0A913A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D2D13C-9424-5240-C94C-97EF037E00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051BB6-1EF6-067D-5008-ABE5EC380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4ABE0-9BC9-9D8A-4328-4260CCB4ACB4}"/>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6" name="Footer Placeholder 5">
            <a:extLst>
              <a:ext uri="{FF2B5EF4-FFF2-40B4-BE49-F238E27FC236}">
                <a16:creationId xmlns:a16="http://schemas.microsoft.com/office/drawing/2014/main" id="{3E566CB4-5516-5A65-ECA9-13F9503EA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0E402-3FE1-A0E4-BAD8-8D58DA646CE6}"/>
              </a:ext>
            </a:extLst>
          </p:cNvPr>
          <p:cNvSpPr>
            <a:spLocks noGrp="1"/>
          </p:cNvSpPr>
          <p:nvPr>
            <p:ph type="sldNum" sz="quarter" idx="12"/>
          </p:nvPr>
        </p:nvSpPr>
        <p:spPr/>
        <p:txBody>
          <a:bodyPr/>
          <a:lstStyle/>
          <a:p>
            <a:fld id="{8D0F926B-8273-AB4B-B402-53BD3E0A46EA}" type="slidenum">
              <a:rPr lang="en-US" smtClean="0"/>
              <a:t>‹#›</a:t>
            </a:fld>
            <a:endParaRPr lang="en-US"/>
          </a:p>
        </p:txBody>
      </p:sp>
    </p:spTree>
    <p:extLst>
      <p:ext uri="{BB962C8B-B14F-4D97-AF65-F5344CB8AC3E}">
        <p14:creationId xmlns:p14="http://schemas.microsoft.com/office/powerpoint/2010/main" val="2110836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2B22-31EA-96AF-1B37-8E130B175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3EFCF0-A86E-2CC4-B3A2-C505A5AFDE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CDCAF6-752A-4F91-0DA6-4F71F34F5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3FA6FC-A9B9-97DC-6D51-5F290F762F7E}"/>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6" name="Footer Placeholder 5">
            <a:extLst>
              <a:ext uri="{FF2B5EF4-FFF2-40B4-BE49-F238E27FC236}">
                <a16:creationId xmlns:a16="http://schemas.microsoft.com/office/drawing/2014/main" id="{5637FF0B-3737-3167-ECA1-AD6C99A9B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EDF7BB-1953-8360-02A9-3338A755B2C5}"/>
              </a:ext>
            </a:extLst>
          </p:cNvPr>
          <p:cNvSpPr>
            <a:spLocks noGrp="1"/>
          </p:cNvSpPr>
          <p:nvPr>
            <p:ph type="sldNum" sz="quarter" idx="12"/>
          </p:nvPr>
        </p:nvSpPr>
        <p:spPr/>
        <p:txBody>
          <a:bodyPr/>
          <a:lstStyle/>
          <a:p>
            <a:fld id="{8D0F926B-8273-AB4B-B402-53BD3E0A46EA}" type="slidenum">
              <a:rPr lang="en-US" smtClean="0"/>
              <a:t>‹#›</a:t>
            </a:fld>
            <a:endParaRPr lang="en-US"/>
          </a:p>
        </p:txBody>
      </p:sp>
    </p:spTree>
    <p:extLst>
      <p:ext uri="{BB962C8B-B14F-4D97-AF65-F5344CB8AC3E}">
        <p14:creationId xmlns:p14="http://schemas.microsoft.com/office/powerpoint/2010/main" val="3427750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7C88-4C4F-4959-064F-7ED86C1E70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1005D6-48F0-2EEB-C370-5B97DEDE4A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D914C-4D6C-7B11-8C9A-9ABE0F4E7085}"/>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5" name="Footer Placeholder 4">
            <a:extLst>
              <a:ext uri="{FF2B5EF4-FFF2-40B4-BE49-F238E27FC236}">
                <a16:creationId xmlns:a16="http://schemas.microsoft.com/office/drawing/2014/main" id="{4AB0A676-8CAF-DF9F-9304-0D5C592D8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78D54-576B-822D-0FDD-8744131C43A7}"/>
              </a:ext>
            </a:extLst>
          </p:cNvPr>
          <p:cNvSpPr>
            <a:spLocks noGrp="1"/>
          </p:cNvSpPr>
          <p:nvPr>
            <p:ph type="sldNum" sz="quarter" idx="12"/>
          </p:nvPr>
        </p:nvSpPr>
        <p:spPr/>
        <p:txBody>
          <a:bodyPr/>
          <a:lstStyle/>
          <a:p>
            <a:fld id="{8D0F926B-8273-AB4B-B402-53BD3E0A46EA}" type="slidenum">
              <a:rPr lang="en-US" smtClean="0"/>
              <a:t>‹#›</a:t>
            </a:fld>
            <a:endParaRPr lang="en-US"/>
          </a:p>
        </p:txBody>
      </p:sp>
    </p:spTree>
    <p:extLst>
      <p:ext uri="{BB962C8B-B14F-4D97-AF65-F5344CB8AC3E}">
        <p14:creationId xmlns:p14="http://schemas.microsoft.com/office/powerpoint/2010/main" val="1927399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96132-F547-6EA1-E785-C6746FF6AE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50411E-44B7-DDFF-174C-8C682E02EA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71739-622A-3EDB-09AA-5D88F71F1307}"/>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5" name="Footer Placeholder 4">
            <a:extLst>
              <a:ext uri="{FF2B5EF4-FFF2-40B4-BE49-F238E27FC236}">
                <a16:creationId xmlns:a16="http://schemas.microsoft.com/office/drawing/2014/main" id="{CB4D9312-61DA-6598-7F56-6C5C7587F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123A5-37B4-E9EE-202A-5C610B5D640D}"/>
              </a:ext>
            </a:extLst>
          </p:cNvPr>
          <p:cNvSpPr>
            <a:spLocks noGrp="1"/>
          </p:cNvSpPr>
          <p:nvPr>
            <p:ph type="sldNum" sz="quarter" idx="12"/>
          </p:nvPr>
        </p:nvSpPr>
        <p:spPr/>
        <p:txBody>
          <a:bodyPr/>
          <a:lstStyle/>
          <a:p>
            <a:fld id="{8D0F926B-8273-AB4B-B402-53BD3E0A46EA}" type="slidenum">
              <a:rPr lang="en-US" smtClean="0"/>
              <a:t>‹#›</a:t>
            </a:fld>
            <a:endParaRPr lang="en-US"/>
          </a:p>
        </p:txBody>
      </p:sp>
    </p:spTree>
    <p:extLst>
      <p:ext uri="{BB962C8B-B14F-4D97-AF65-F5344CB8AC3E}">
        <p14:creationId xmlns:p14="http://schemas.microsoft.com/office/powerpoint/2010/main" val="18773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9078-9E28-BA88-4A4B-132911004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5FC783-D7C2-ECC8-B42E-65B334D22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A88FC-5DAB-F151-A561-62BA25A34343}"/>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5" name="Footer Placeholder 4">
            <a:extLst>
              <a:ext uri="{FF2B5EF4-FFF2-40B4-BE49-F238E27FC236}">
                <a16:creationId xmlns:a16="http://schemas.microsoft.com/office/drawing/2014/main" id="{B2A34854-2DC3-4DBC-3559-F1F456E3D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F8A39-FD61-063C-119D-012FA0FADDBB}"/>
              </a:ext>
            </a:extLst>
          </p:cNvPr>
          <p:cNvSpPr>
            <a:spLocks noGrp="1"/>
          </p:cNvSpPr>
          <p:nvPr>
            <p:ph type="sldNum" sz="quarter" idx="12"/>
          </p:nvPr>
        </p:nvSpPr>
        <p:spPr/>
        <p:txBody>
          <a:bodyPr/>
          <a:lstStyle/>
          <a:p>
            <a:fld id="{8D0F926B-8273-AB4B-B402-53BD3E0A46EA}" type="slidenum">
              <a:rPr lang="en-US" smtClean="0"/>
              <a:t>‹#›</a:t>
            </a:fld>
            <a:endParaRPr lang="en-US"/>
          </a:p>
        </p:txBody>
      </p:sp>
    </p:spTree>
    <p:extLst>
      <p:ext uri="{BB962C8B-B14F-4D97-AF65-F5344CB8AC3E}">
        <p14:creationId xmlns:p14="http://schemas.microsoft.com/office/powerpoint/2010/main" val="157468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B7E1-42AA-20AD-F12F-ED7E725841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2A633D-7F2F-A215-DC46-2D0708AF1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316F8-FC97-26DD-215F-019830C3B9A7}"/>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5" name="Footer Placeholder 4">
            <a:extLst>
              <a:ext uri="{FF2B5EF4-FFF2-40B4-BE49-F238E27FC236}">
                <a16:creationId xmlns:a16="http://schemas.microsoft.com/office/drawing/2014/main" id="{236469AF-5220-DB83-8C48-CB2592C17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B778D-373E-FC6A-EFFE-00A1AB60860D}"/>
              </a:ext>
            </a:extLst>
          </p:cNvPr>
          <p:cNvSpPr>
            <a:spLocks noGrp="1"/>
          </p:cNvSpPr>
          <p:nvPr>
            <p:ph type="sldNum" sz="quarter" idx="12"/>
          </p:nvPr>
        </p:nvSpPr>
        <p:spPr/>
        <p:txBody>
          <a:bodyPr/>
          <a:lstStyle/>
          <a:p>
            <a:fld id="{8D0F926B-8273-AB4B-B402-53BD3E0A46EA}" type="slidenum">
              <a:rPr lang="en-US" smtClean="0"/>
              <a:t>‹#›</a:t>
            </a:fld>
            <a:endParaRPr lang="en-US"/>
          </a:p>
        </p:txBody>
      </p:sp>
    </p:spTree>
    <p:extLst>
      <p:ext uri="{BB962C8B-B14F-4D97-AF65-F5344CB8AC3E}">
        <p14:creationId xmlns:p14="http://schemas.microsoft.com/office/powerpoint/2010/main" val="137670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A326-5E02-7452-56FF-D8D104B091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6FDF6F-8C43-F353-74AA-5A995DCFF5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A240BA-4B75-2F5A-1BAA-7A9EC25D8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59FBBB-3E20-0F64-EAC1-4E9D4E72DB74}"/>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6" name="Footer Placeholder 5">
            <a:extLst>
              <a:ext uri="{FF2B5EF4-FFF2-40B4-BE49-F238E27FC236}">
                <a16:creationId xmlns:a16="http://schemas.microsoft.com/office/drawing/2014/main" id="{CF5FBE64-0A90-BBD0-5506-C260B92687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B6A439-DE03-3C8C-98C4-49B92F650B93}"/>
              </a:ext>
            </a:extLst>
          </p:cNvPr>
          <p:cNvSpPr>
            <a:spLocks noGrp="1"/>
          </p:cNvSpPr>
          <p:nvPr>
            <p:ph type="sldNum" sz="quarter" idx="12"/>
          </p:nvPr>
        </p:nvSpPr>
        <p:spPr/>
        <p:txBody>
          <a:bodyPr/>
          <a:lstStyle/>
          <a:p>
            <a:fld id="{8D0F926B-8273-AB4B-B402-53BD3E0A46EA}" type="slidenum">
              <a:rPr lang="en-US" smtClean="0"/>
              <a:t>‹#›</a:t>
            </a:fld>
            <a:endParaRPr lang="en-US"/>
          </a:p>
        </p:txBody>
      </p:sp>
    </p:spTree>
    <p:extLst>
      <p:ext uri="{BB962C8B-B14F-4D97-AF65-F5344CB8AC3E}">
        <p14:creationId xmlns:p14="http://schemas.microsoft.com/office/powerpoint/2010/main" val="303389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B915-5248-86EB-7CCC-372CC124FD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B5C8C6-76EF-8547-04DC-A53986C6CF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64330C-21A9-1AB2-59E3-C80BDFBA91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4FF9A8-27D1-7CF9-FE0F-20ED6EF268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FDC5A8-A08F-B065-1503-A5E1A3FE0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BEBDD2-8818-3F6F-E453-BB57FC7C848D}"/>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8" name="Footer Placeholder 7">
            <a:extLst>
              <a:ext uri="{FF2B5EF4-FFF2-40B4-BE49-F238E27FC236}">
                <a16:creationId xmlns:a16="http://schemas.microsoft.com/office/drawing/2014/main" id="{2E037D06-7E7E-29CB-37E1-4F07FDD189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41503B-0D7A-8F73-8425-A92AC045CD9A}"/>
              </a:ext>
            </a:extLst>
          </p:cNvPr>
          <p:cNvSpPr>
            <a:spLocks noGrp="1"/>
          </p:cNvSpPr>
          <p:nvPr>
            <p:ph type="sldNum" sz="quarter" idx="12"/>
          </p:nvPr>
        </p:nvSpPr>
        <p:spPr/>
        <p:txBody>
          <a:bodyPr/>
          <a:lstStyle/>
          <a:p>
            <a:fld id="{8D0F926B-8273-AB4B-B402-53BD3E0A46EA}" type="slidenum">
              <a:rPr lang="en-US" smtClean="0"/>
              <a:t>‹#›</a:t>
            </a:fld>
            <a:endParaRPr lang="en-US"/>
          </a:p>
        </p:txBody>
      </p:sp>
    </p:spTree>
    <p:extLst>
      <p:ext uri="{BB962C8B-B14F-4D97-AF65-F5344CB8AC3E}">
        <p14:creationId xmlns:p14="http://schemas.microsoft.com/office/powerpoint/2010/main" val="168394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D46F-9C95-89D8-4C18-81594CFBF9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C73585-ED7E-44B7-3D9A-0552AD8DE4DB}"/>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4" name="Footer Placeholder 3">
            <a:extLst>
              <a:ext uri="{FF2B5EF4-FFF2-40B4-BE49-F238E27FC236}">
                <a16:creationId xmlns:a16="http://schemas.microsoft.com/office/drawing/2014/main" id="{62771AA6-3A09-AA73-0614-55417BE96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DE4B21-1E7C-BC13-41DB-86482E5F74EF}"/>
              </a:ext>
            </a:extLst>
          </p:cNvPr>
          <p:cNvSpPr>
            <a:spLocks noGrp="1"/>
          </p:cNvSpPr>
          <p:nvPr>
            <p:ph type="sldNum" sz="quarter" idx="12"/>
          </p:nvPr>
        </p:nvSpPr>
        <p:spPr/>
        <p:txBody>
          <a:bodyPr/>
          <a:lstStyle/>
          <a:p>
            <a:fld id="{8D0F926B-8273-AB4B-B402-53BD3E0A46EA}" type="slidenum">
              <a:rPr lang="en-US" smtClean="0"/>
              <a:t>‹#›</a:t>
            </a:fld>
            <a:endParaRPr lang="en-US"/>
          </a:p>
        </p:txBody>
      </p:sp>
    </p:spTree>
    <p:extLst>
      <p:ext uri="{BB962C8B-B14F-4D97-AF65-F5344CB8AC3E}">
        <p14:creationId xmlns:p14="http://schemas.microsoft.com/office/powerpoint/2010/main" val="288116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CCD32-3359-F654-0DB4-397F8E6B0BCC}"/>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3" name="Footer Placeholder 2">
            <a:extLst>
              <a:ext uri="{FF2B5EF4-FFF2-40B4-BE49-F238E27FC236}">
                <a16:creationId xmlns:a16="http://schemas.microsoft.com/office/drawing/2014/main" id="{AB3C160C-1BB3-CE37-9CFF-19FAB6F567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EC362-3673-FAD8-27B5-73FC6BFDA12E}"/>
              </a:ext>
            </a:extLst>
          </p:cNvPr>
          <p:cNvSpPr>
            <a:spLocks noGrp="1"/>
          </p:cNvSpPr>
          <p:nvPr>
            <p:ph type="sldNum" sz="quarter" idx="12"/>
          </p:nvPr>
        </p:nvSpPr>
        <p:spPr/>
        <p:txBody>
          <a:bodyPr/>
          <a:lstStyle/>
          <a:p>
            <a:fld id="{8D0F926B-8273-AB4B-B402-53BD3E0A46EA}" type="slidenum">
              <a:rPr lang="en-US" smtClean="0"/>
              <a:t>‹#›</a:t>
            </a:fld>
            <a:endParaRPr lang="en-US"/>
          </a:p>
        </p:txBody>
      </p:sp>
      <p:pic>
        <p:nvPicPr>
          <p:cNvPr id="10" name="Picture 9">
            <a:extLst>
              <a:ext uri="{FF2B5EF4-FFF2-40B4-BE49-F238E27FC236}">
                <a16:creationId xmlns:a16="http://schemas.microsoft.com/office/drawing/2014/main" id="{384CA747-C2E8-219D-FD4F-5A37B905FDA5}"/>
              </a:ext>
            </a:extLst>
          </p:cNvPr>
          <p:cNvPicPr>
            <a:picLocks noChangeAspect="1"/>
          </p:cNvPicPr>
          <p:nvPr userDrawn="1"/>
        </p:nvPicPr>
        <p:blipFill>
          <a:blip r:embed="rId2"/>
          <a:srcRect/>
          <a:stretch/>
        </p:blipFill>
        <p:spPr>
          <a:xfrm>
            <a:off x="1" y="0"/>
            <a:ext cx="12191997" cy="6691896"/>
          </a:xfrm>
          <a:prstGeom prst="rect">
            <a:avLst/>
          </a:prstGeom>
        </p:spPr>
      </p:pic>
    </p:spTree>
    <p:extLst>
      <p:ext uri="{BB962C8B-B14F-4D97-AF65-F5344CB8AC3E}">
        <p14:creationId xmlns:p14="http://schemas.microsoft.com/office/powerpoint/2010/main" val="85160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CCD32-3359-F654-0DB4-397F8E6B0BCC}"/>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3" name="Footer Placeholder 2">
            <a:extLst>
              <a:ext uri="{FF2B5EF4-FFF2-40B4-BE49-F238E27FC236}">
                <a16:creationId xmlns:a16="http://schemas.microsoft.com/office/drawing/2014/main" id="{AB3C160C-1BB3-CE37-9CFF-19FAB6F567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EC362-3673-FAD8-27B5-73FC6BFDA12E}"/>
              </a:ext>
            </a:extLst>
          </p:cNvPr>
          <p:cNvSpPr>
            <a:spLocks noGrp="1"/>
          </p:cNvSpPr>
          <p:nvPr>
            <p:ph type="sldNum" sz="quarter" idx="12"/>
          </p:nvPr>
        </p:nvSpPr>
        <p:spPr/>
        <p:txBody>
          <a:bodyPr/>
          <a:lstStyle/>
          <a:p>
            <a:fld id="{8D0F926B-8273-AB4B-B402-53BD3E0A46EA}" type="slidenum">
              <a:rPr lang="en-US" smtClean="0"/>
              <a:t>‹#›</a:t>
            </a:fld>
            <a:endParaRPr lang="en-US"/>
          </a:p>
        </p:txBody>
      </p:sp>
      <p:pic>
        <p:nvPicPr>
          <p:cNvPr id="10" name="Picture 9">
            <a:extLst>
              <a:ext uri="{FF2B5EF4-FFF2-40B4-BE49-F238E27FC236}">
                <a16:creationId xmlns:a16="http://schemas.microsoft.com/office/drawing/2014/main" id="{384CA747-C2E8-219D-FD4F-5A37B905FDA5}"/>
              </a:ext>
            </a:extLst>
          </p:cNvPr>
          <p:cNvPicPr>
            <a:picLocks noChangeAspect="1"/>
          </p:cNvPicPr>
          <p:nvPr userDrawn="1"/>
        </p:nvPicPr>
        <p:blipFill>
          <a:blip r:embed="rId2"/>
          <a:srcRect/>
          <a:stretch/>
        </p:blipFill>
        <p:spPr>
          <a:xfrm>
            <a:off x="1" y="0"/>
            <a:ext cx="12191997" cy="6691896"/>
          </a:xfrm>
          <a:prstGeom prst="rect">
            <a:avLst/>
          </a:prstGeom>
        </p:spPr>
      </p:pic>
    </p:spTree>
    <p:extLst>
      <p:ext uri="{BB962C8B-B14F-4D97-AF65-F5344CB8AC3E}">
        <p14:creationId xmlns:p14="http://schemas.microsoft.com/office/powerpoint/2010/main" val="287625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CCD32-3359-F654-0DB4-397F8E6B0BCC}"/>
              </a:ext>
            </a:extLst>
          </p:cNvPr>
          <p:cNvSpPr>
            <a:spLocks noGrp="1"/>
          </p:cNvSpPr>
          <p:nvPr>
            <p:ph type="dt" sz="half" idx="10"/>
          </p:nvPr>
        </p:nvSpPr>
        <p:spPr/>
        <p:txBody>
          <a:bodyPr/>
          <a:lstStyle/>
          <a:p>
            <a:fld id="{16104903-6CFD-8144-A0E2-5C14DA273227}" type="datetimeFigureOut">
              <a:rPr lang="en-US" smtClean="0"/>
              <a:t>11/23/24</a:t>
            </a:fld>
            <a:endParaRPr lang="en-US"/>
          </a:p>
        </p:txBody>
      </p:sp>
      <p:sp>
        <p:nvSpPr>
          <p:cNvPr id="3" name="Footer Placeholder 2">
            <a:extLst>
              <a:ext uri="{FF2B5EF4-FFF2-40B4-BE49-F238E27FC236}">
                <a16:creationId xmlns:a16="http://schemas.microsoft.com/office/drawing/2014/main" id="{AB3C160C-1BB3-CE37-9CFF-19FAB6F567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EC362-3673-FAD8-27B5-73FC6BFDA12E}"/>
              </a:ext>
            </a:extLst>
          </p:cNvPr>
          <p:cNvSpPr>
            <a:spLocks noGrp="1"/>
          </p:cNvSpPr>
          <p:nvPr>
            <p:ph type="sldNum" sz="quarter" idx="12"/>
          </p:nvPr>
        </p:nvSpPr>
        <p:spPr/>
        <p:txBody>
          <a:bodyPr/>
          <a:lstStyle/>
          <a:p>
            <a:fld id="{8D0F926B-8273-AB4B-B402-53BD3E0A46EA}" type="slidenum">
              <a:rPr lang="en-US" smtClean="0"/>
              <a:t>‹#›</a:t>
            </a:fld>
            <a:endParaRPr lang="en-US"/>
          </a:p>
        </p:txBody>
      </p:sp>
      <p:pic>
        <p:nvPicPr>
          <p:cNvPr id="10" name="Picture 9">
            <a:extLst>
              <a:ext uri="{FF2B5EF4-FFF2-40B4-BE49-F238E27FC236}">
                <a16:creationId xmlns:a16="http://schemas.microsoft.com/office/drawing/2014/main" id="{384CA747-C2E8-219D-FD4F-5A37B905FDA5}"/>
              </a:ext>
            </a:extLst>
          </p:cNvPr>
          <p:cNvPicPr>
            <a:picLocks noChangeAspect="1"/>
          </p:cNvPicPr>
          <p:nvPr userDrawn="1"/>
        </p:nvPicPr>
        <p:blipFill>
          <a:blip r:embed="rId2"/>
          <a:srcRect/>
          <a:stretch/>
        </p:blipFill>
        <p:spPr>
          <a:xfrm>
            <a:off x="1" y="0"/>
            <a:ext cx="12191997" cy="6691895"/>
          </a:xfrm>
          <a:prstGeom prst="rect">
            <a:avLst/>
          </a:prstGeom>
        </p:spPr>
      </p:pic>
    </p:spTree>
    <p:extLst>
      <p:ext uri="{BB962C8B-B14F-4D97-AF65-F5344CB8AC3E}">
        <p14:creationId xmlns:p14="http://schemas.microsoft.com/office/powerpoint/2010/main" val="107692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FFF9D">
            <a:alpha val="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4AF89-1C50-5BEF-B966-C32FAD0AD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DDCFA5-5D01-480B-B2CC-4450AD9980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18239BA-939A-A909-6985-B13E1B97E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104903-6CFD-8144-A0E2-5C14DA273227}" type="datetimeFigureOut">
              <a:rPr lang="en-US" smtClean="0"/>
              <a:t>11/23/24</a:t>
            </a:fld>
            <a:endParaRPr lang="en-US"/>
          </a:p>
        </p:txBody>
      </p:sp>
      <p:sp>
        <p:nvSpPr>
          <p:cNvPr id="5" name="Footer Placeholder 4">
            <a:extLst>
              <a:ext uri="{FF2B5EF4-FFF2-40B4-BE49-F238E27FC236}">
                <a16:creationId xmlns:a16="http://schemas.microsoft.com/office/drawing/2014/main" id="{8D7545AA-2C11-B1FB-E490-BA09C1AD25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84988E0-215F-7B51-5DD4-71F7541D04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0F926B-8273-AB4B-B402-53BD3E0A46EA}" type="slidenum">
              <a:rPr lang="en-US" smtClean="0"/>
              <a:t>‹#›</a:t>
            </a:fld>
            <a:endParaRPr lang="en-US"/>
          </a:p>
        </p:txBody>
      </p:sp>
    </p:spTree>
    <p:extLst>
      <p:ext uri="{BB962C8B-B14F-4D97-AF65-F5344CB8AC3E}">
        <p14:creationId xmlns:p14="http://schemas.microsoft.com/office/powerpoint/2010/main" val="1347734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2" r:id="rId9"/>
    <p:sldLayoutId id="2147483663" r:id="rId10"/>
    <p:sldLayoutId id="2147483664" r:id="rId11"/>
    <p:sldLayoutId id="2147483665" r:id="rId12"/>
    <p:sldLayoutId id="2147483666" r:id="rId13"/>
    <p:sldLayoutId id="2147483667" r:id="rId14"/>
    <p:sldLayoutId id="2147483660" r:id="rId15"/>
    <p:sldLayoutId id="2147483656" r:id="rId16"/>
    <p:sldLayoutId id="2147483657" r:id="rId17"/>
    <p:sldLayoutId id="2147483658" r:id="rId18"/>
    <p:sldLayoutId id="2147483659" r:id="rId19"/>
  </p:sldLayoutIdLst>
  <p:txStyles>
    <p:titleStyle>
      <a:lvl1pPr algn="l" defTabSz="914400" rtl="0" eaLnBrk="1" latinLnBrk="0" hangingPunct="1">
        <a:lnSpc>
          <a:spcPct val="90000"/>
        </a:lnSpc>
        <a:spcBef>
          <a:spcPct val="0"/>
        </a:spcBef>
        <a:buNone/>
        <a:defRPr sz="4400" kern="1200">
          <a:solidFill>
            <a:srgbClr val="0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Helvetica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Helvetica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Helvetica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Helvetica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number on a black background&#10;&#10;Description automatically generated">
            <a:extLst>
              <a:ext uri="{FF2B5EF4-FFF2-40B4-BE49-F238E27FC236}">
                <a16:creationId xmlns:a16="http://schemas.microsoft.com/office/drawing/2014/main" id="{F798634B-074C-B4FB-E969-43017594A719}"/>
              </a:ext>
            </a:extLst>
          </p:cNvPr>
          <p:cNvPicPr>
            <a:picLocks noChangeAspect="1"/>
          </p:cNvPicPr>
          <p:nvPr/>
        </p:nvPicPr>
        <p:blipFill>
          <a:blip r:embed="rId2"/>
          <a:stretch>
            <a:fillRect/>
          </a:stretch>
        </p:blipFill>
        <p:spPr>
          <a:xfrm>
            <a:off x="601683" y="463138"/>
            <a:ext cx="914400" cy="914400"/>
          </a:xfrm>
          <a:prstGeom prst="rect">
            <a:avLst/>
          </a:prstGeom>
        </p:spPr>
      </p:pic>
      <p:sp>
        <p:nvSpPr>
          <p:cNvPr id="11" name="TextBox 10">
            <a:extLst>
              <a:ext uri="{FF2B5EF4-FFF2-40B4-BE49-F238E27FC236}">
                <a16:creationId xmlns:a16="http://schemas.microsoft.com/office/drawing/2014/main" id="{A031046B-64ED-E024-AB5B-1FC044E92A6E}"/>
              </a:ext>
            </a:extLst>
          </p:cNvPr>
          <p:cNvSpPr txBox="1"/>
          <p:nvPr/>
        </p:nvSpPr>
        <p:spPr>
          <a:xfrm>
            <a:off x="1745673" y="658728"/>
            <a:ext cx="4476998" cy="523220"/>
          </a:xfrm>
          <a:prstGeom prst="rect">
            <a:avLst/>
          </a:prstGeom>
          <a:noFill/>
        </p:spPr>
        <p:txBody>
          <a:bodyPr wrap="square" rtlCol="0">
            <a:spAutoFit/>
          </a:bodyPr>
          <a:lstStyle/>
          <a:p>
            <a:r>
              <a:rPr lang="en-US" sz="1400" dirty="0">
                <a:solidFill>
                  <a:srgbClr val="000000"/>
                </a:solidFill>
                <a:effectLst/>
                <a:latin typeface="Helvetica" pitchFamily="2" charset="0"/>
              </a:rPr>
              <a:t>YOU LIKE TO BE ACTIVE, YOU ARE A PROBLEM SOLVER, AND YOU LOVE ADVENTURE.</a:t>
            </a:r>
          </a:p>
        </p:txBody>
      </p:sp>
      <p:sp>
        <p:nvSpPr>
          <p:cNvPr id="14" name="Rounded Rectangle 13">
            <a:extLst>
              <a:ext uri="{FF2B5EF4-FFF2-40B4-BE49-F238E27FC236}">
                <a16:creationId xmlns:a16="http://schemas.microsoft.com/office/drawing/2014/main" id="{C801B85B-5533-AB8D-2645-AFC5A14AE181}"/>
              </a:ext>
            </a:extLst>
          </p:cNvPr>
          <p:cNvSpPr/>
          <p:nvPr/>
        </p:nvSpPr>
        <p:spPr>
          <a:xfrm>
            <a:off x="538623" y="3510454"/>
            <a:ext cx="3444800" cy="2448911"/>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6F991A9-EFDA-F9CE-65FE-FCD1C16F46CB}"/>
              </a:ext>
            </a:extLst>
          </p:cNvPr>
          <p:cNvPicPr>
            <a:picLocks noChangeAspect="1"/>
          </p:cNvPicPr>
          <p:nvPr/>
        </p:nvPicPr>
        <p:blipFill>
          <a:blip r:embed="rId3"/>
          <a:srcRect/>
          <a:stretch/>
        </p:blipFill>
        <p:spPr>
          <a:xfrm>
            <a:off x="1308544" y="1673776"/>
            <a:ext cx="2007349" cy="201273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F4C67A33-19E3-1BDB-811E-CBEAA2D22CA6}"/>
              </a:ext>
            </a:extLst>
          </p:cNvPr>
          <p:cNvSpPr txBox="1"/>
          <p:nvPr/>
        </p:nvSpPr>
        <p:spPr>
          <a:xfrm>
            <a:off x="756747" y="3704662"/>
            <a:ext cx="3111062" cy="2339102"/>
          </a:xfrm>
          <a:prstGeom prst="rect">
            <a:avLst/>
          </a:prstGeom>
          <a:noFill/>
        </p:spPr>
        <p:txBody>
          <a:bodyPr wrap="square" rtlCol="0">
            <a:spAutoFit/>
          </a:bodyPr>
          <a:lstStyle/>
          <a:p>
            <a:r>
              <a:rPr lang="en-US" sz="1200" b="1" dirty="0">
                <a:effectLst/>
                <a:latin typeface="Helvetica" pitchFamily="2" charset="0"/>
              </a:rPr>
              <a:t>WHAT I DO</a:t>
            </a:r>
          </a:p>
          <a:p>
            <a:r>
              <a:rPr lang="en-US" sz="1200" dirty="0">
                <a:solidFill>
                  <a:srgbClr val="000000"/>
                </a:solidFill>
                <a:effectLst/>
              </a:rPr>
              <a:t>I operate drones to take videos of whales in the ocean, explore and map out national parks, keep track of wildlife populations, and find people who are illegally killing wild animals.</a:t>
            </a:r>
          </a:p>
          <a:p>
            <a:br>
              <a:rPr lang="en-US" sz="1200" b="1" dirty="0">
                <a:effectLst/>
                <a:latin typeface="Helvetica" pitchFamily="2" charset="0"/>
              </a:rPr>
            </a:br>
            <a:r>
              <a:rPr lang="en-US" sz="1200" b="1" dirty="0">
                <a:effectLst/>
                <a:latin typeface="Helvetica" pitchFamily="2" charset="0"/>
              </a:rPr>
              <a:t>WHY I ENJOY IT</a:t>
            </a:r>
          </a:p>
          <a:p>
            <a:r>
              <a:rPr lang="en-US" sz="1200" dirty="0">
                <a:solidFill>
                  <a:srgbClr val="000000"/>
                </a:solidFill>
                <a:effectLst/>
              </a:rPr>
              <a:t>I get to travel to different places, solve problems, work by myself outside, and operate cutting-edge technology.</a:t>
            </a:r>
          </a:p>
          <a:p>
            <a:endParaRPr lang="en-US" sz="1400" dirty="0"/>
          </a:p>
        </p:txBody>
      </p:sp>
      <p:sp>
        <p:nvSpPr>
          <p:cNvPr id="16" name="Rounded Rectangle 15">
            <a:extLst>
              <a:ext uri="{FF2B5EF4-FFF2-40B4-BE49-F238E27FC236}">
                <a16:creationId xmlns:a16="http://schemas.microsoft.com/office/drawing/2014/main" id="{9624F7C6-13D2-8901-2FFD-7AD490963FC1}"/>
              </a:ext>
            </a:extLst>
          </p:cNvPr>
          <p:cNvSpPr/>
          <p:nvPr/>
        </p:nvSpPr>
        <p:spPr>
          <a:xfrm>
            <a:off x="4369643" y="3510454"/>
            <a:ext cx="3444800" cy="2688818"/>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artoon of a child with purple hair and blue glasses&#10;&#10;Description automatically generated">
            <a:extLst>
              <a:ext uri="{FF2B5EF4-FFF2-40B4-BE49-F238E27FC236}">
                <a16:creationId xmlns:a16="http://schemas.microsoft.com/office/drawing/2014/main" id="{2F68EC27-387F-D875-5631-C41BA1AFCA59}"/>
              </a:ext>
            </a:extLst>
          </p:cNvPr>
          <p:cNvPicPr>
            <a:picLocks noChangeAspect="1"/>
          </p:cNvPicPr>
          <p:nvPr/>
        </p:nvPicPr>
        <p:blipFill>
          <a:blip r:embed="rId4"/>
          <a:stretch>
            <a:fillRect/>
          </a:stretch>
        </p:blipFill>
        <p:spPr>
          <a:xfrm>
            <a:off x="5136873" y="1673776"/>
            <a:ext cx="2012731" cy="2012731"/>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D43E2F9A-78D2-FCC2-A4F3-9D62D8FAE36C}"/>
              </a:ext>
            </a:extLst>
          </p:cNvPr>
          <p:cNvSpPr txBox="1"/>
          <p:nvPr/>
        </p:nvSpPr>
        <p:spPr>
          <a:xfrm>
            <a:off x="4587767" y="3704662"/>
            <a:ext cx="3111062" cy="2308324"/>
          </a:xfrm>
          <a:prstGeom prst="rect">
            <a:avLst/>
          </a:prstGeom>
          <a:noFill/>
        </p:spPr>
        <p:txBody>
          <a:bodyPr wrap="square" rtlCol="0">
            <a:spAutoFit/>
          </a:bodyPr>
          <a:lstStyle/>
          <a:p>
            <a:r>
              <a:rPr lang="en-US" sz="1200" b="1" dirty="0">
                <a:solidFill>
                  <a:schemeClr val="bg1"/>
                </a:solidFill>
                <a:effectLst/>
                <a:latin typeface="Helvetica" pitchFamily="2" charset="0"/>
              </a:rPr>
              <a:t>WHAT I DO</a:t>
            </a:r>
          </a:p>
          <a:p>
            <a:r>
              <a:rPr lang="en-US" sz="1200" dirty="0">
                <a:ln>
                  <a:noFill/>
                </a:ln>
                <a:solidFill>
                  <a:srgbClr val="000000"/>
                </a:solidFill>
                <a:effectLst/>
                <a:uFill>
                  <a:solidFill>
                    <a:srgbClr val="000000"/>
                  </a:solidFill>
                </a:uFill>
                <a:ea typeface="Lato" panose="020F0502020204030203" pitchFamily="34" charset="0"/>
                <a:cs typeface="Calibri" panose="020F0502020204030204" pitchFamily="34" charset="0"/>
              </a:rPr>
              <a:t>I catch and arrest people called poachers who illegally hunt or capture wild animals, like poachers who kill elephants for their ivory tusks.</a:t>
            </a:r>
            <a:endParaRPr lang="en-US" sz="1200" dirty="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br>
              <a:rPr lang="en-US" sz="1200" b="1" dirty="0">
                <a:solidFill>
                  <a:schemeClr val="bg1"/>
                </a:solidFill>
                <a:effectLst/>
                <a:latin typeface="Helvetica" pitchFamily="2" charset="0"/>
              </a:rPr>
            </a:br>
            <a:r>
              <a:rPr lang="en-US" sz="1200" b="1" dirty="0">
                <a:solidFill>
                  <a:schemeClr val="bg1"/>
                </a:solidFill>
                <a:effectLst/>
                <a:latin typeface="Helvetica" pitchFamily="2" charset="0"/>
              </a:rPr>
              <a:t>WHY I ENJOY IT</a:t>
            </a:r>
          </a:p>
          <a:p>
            <a:r>
              <a:rPr lang="en-US" sz="1200" dirty="0">
                <a:solidFill>
                  <a:srgbClr val="000000"/>
                </a:solidFill>
                <a:effectLst/>
              </a:rPr>
              <a:t>I went through difficult training for this job, and only the elite trainees were chosen to be rangers, so it is a great honor for me to be trusted with such an important and dangerous job.</a:t>
            </a:r>
          </a:p>
        </p:txBody>
      </p:sp>
      <p:sp>
        <p:nvSpPr>
          <p:cNvPr id="19" name="Rounded Rectangle 18">
            <a:extLst>
              <a:ext uri="{FF2B5EF4-FFF2-40B4-BE49-F238E27FC236}">
                <a16:creationId xmlns:a16="http://schemas.microsoft.com/office/drawing/2014/main" id="{02B9478F-D9D2-E9E0-33E2-A349D4AD64C4}"/>
              </a:ext>
            </a:extLst>
          </p:cNvPr>
          <p:cNvSpPr/>
          <p:nvPr/>
        </p:nvSpPr>
        <p:spPr>
          <a:xfrm>
            <a:off x="8219093" y="3510454"/>
            <a:ext cx="3444800" cy="2448911"/>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22D8E71-C785-8199-AC56-8F74FACAF1AE}"/>
              </a:ext>
            </a:extLst>
          </p:cNvPr>
          <p:cNvPicPr>
            <a:picLocks noChangeAspect="1"/>
          </p:cNvPicPr>
          <p:nvPr/>
        </p:nvPicPr>
        <p:blipFill>
          <a:blip r:embed="rId5"/>
          <a:srcRect/>
          <a:stretch/>
        </p:blipFill>
        <p:spPr>
          <a:xfrm>
            <a:off x="8989014" y="1673776"/>
            <a:ext cx="2007349" cy="2012731"/>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C53408B2-62A6-477C-00F7-EB0D0671F9D3}"/>
              </a:ext>
            </a:extLst>
          </p:cNvPr>
          <p:cNvSpPr txBox="1"/>
          <p:nvPr/>
        </p:nvSpPr>
        <p:spPr>
          <a:xfrm>
            <a:off x="8437217" y="3704662"/>
            <a:ext cx="3111062" cy="1938992"/>
          </a:xfrm>
          <a:prstGeom prst="rect">
            <a:avLst/>
          </a:prstGeom>
          <a:noFill/>
        </p:spPr>
        <p:txBody>
          <a:bodyPr wrap="square" rtlCol="0">
            <a:spAutoFit/>
          </a:bodyPr>
          <a:lstStyle/>
          <a:p>
            <a:r>
              <a:rPr lang="en-US" sz="1200" b="1" dirty="0">
                <a:effectLst/>
                <a:latin typeface="Helvetica" pitchFamily="2" charset="0"/>
              </a:rPr>
              <a:t>WHAT I DO</a:t>
            </a:r>
          </a:p>
          <a:p>
            <a:r>
              <a:rPr lang="en-US" sz="1200" dirty="0">
                <a:solidFill>
                  <a:srgbClr val="000000"/>
                </a:solidFill>
                <a:effectLst/>
              </a:rPr>
              <a:t>I keep forests healthy by preventing, managing, and putting out forest fires. </a:t>
            </a:r>
          </a:p>
          <a:p>
            <a:br>
              <a:rPr lang="en-US" sz="1200" b="1" dirty="0">
                <a:effectLst/>
                <a:latin typeface="Helvetica" pitchFamily="2" charset="0"/>
              </a:rPr>
            </a:br>
            <a:r>
              <a:rPr lang="en-US" sz="1200" b="1" dirty="0">
                <a:effectLst/>
                <a:latin typeface="Helvetica" pitchFamily="2" charset="0"/>
              </a:rPr>
              <a:t>WHY I ENJOY IT</a:t>
            </a:r>
          </a:p>
          <a:p>
            <a:r>
              <a:rPr lang="en-US" sz="1200" dirty="0">
                <a:solidFill>
                  <a:srgbClr val="000000"/>
                </a:solidFill>
                <a:effectLst/>
                <a:latin typeface="Helvetica" pitchFamily="2" charset="0"/>
              </a:rPr>
              <a:t>My job is very challenging and exciting because I may hike into a fire one day, </a:t>
            </a:r>
          </a:p>
          <a:p>
            <a:r>
              <a:rPr lang="en-US" sz="1200" dirty="0">
                <a:solidFill>
                  <a:srgbClr val="000000"/>
                </a:solidFill>
                <a:effectLst/>
                <a:latin typeface="Helvetica" pitchFamily="2" charset="0"/>
              </a:rPr>
              <a:t>get dropped off by a helicopter another </a:t>
            </a:r>
          </a:p>
          <a:p>
            <a:r>
              <a:rPr lang="en-US" sz="1200" dirty="0">
                <a:solidFill>
                  <a:srgbClr val="000000"/>
                </a:solidFill>
                <a:effectLst/>
                <a:latin typeface="Helvetica" pitchFamily="2" charset="0"/>
              </a:rPr>
              <a:t>day, or stay up all night protecting entire neighborhoods from forest fires.</a:t>
            </a:r>
          </a:p>
        </p:txBody>
      </p:sp>
    </p:spTree>
    <p:extLst>
      <p:ext uri="{BB962C8B-B14F-4D97-AF65-F5344CB8AC3E}">
        <p14:creationId xmlns:p14="http://schemas.microsoft.com/office/powerpoint/2010/main" val="2037162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A5A272-43CE-2514-13A8-08B275C831AC}"/>
              </a:ext>
            </a:extLst>
          </p:cNvPr>
          <p:cNvPicPr>
            <a:picLocks noChangeAspect="1"/>
          </p:cNvPicPr>
          <p:nvPr/>
        </p:nvPicPr>
        <p:blipFill>
          <a:blip r:embed="rId2"/>
          <a:srcRect/>
          <a:stretch/>
        </p:blipFill>
        <p:spPr>
          <a:xfrm>
            <a:off x="601683" y="463138"/>
            <a:ext cx="914400" cy="914400"/>
          </a:xfrm>
          <a:prstGeom prst="rect">
            <a:avLst/>
          </a:prstGeom>
        </p:spPr>
      </p:pic>
      <p:sp>
        <p:nvSpPr>
          <p:cNvPr id="3" name="TextBox 2">
            <a:extLst>
              <a:ext uri="{FF2B5EF4-FFF2-40B4-BE49-F238E27FC236}">
                <a16:creationId xmlns:a16="http://schemas.microsoft.com/office/drawing/2014/main" id="{62696043-E999-2DA7-FC9A-10C328D37DFE}"/>
              </a:ext>
            </a:extLst>
          </p:cNvPr>
          <p:cNvSpPr txBox="1"/>
          <p:nvPr/>
        </p:nvSpPr>
        <p:spPr>
          <a:xfrm>
            <a:off x="1745673" y="658728"/>
            <a:ext cx="4476998" cy="523220"/>
          </a:xfrm>
          <a:prstGeom prst="rect">
            <a:avLst/>
          </a:prstGeom>
          <a:noFill/>
        </p:spPr>
        <p:txBody>
          <a:bodyPr wrap="square" rtlCol="0">
            <a:spAutoFit/>
          </a:bodyPr>
          <a:lstStyle/>
          <a:p>
            <a:r>
              <a:rPr lang="en-US" sz="1400" dirty="0">
                <a:solidFill>
                  <a:srgbClr val="000000"/>
                </a:solidFill>
                <a:effectLst/>
                <a:latin typeface="+mj-lt"/>
              </a:rPr>
              <a:t>YOU LIKE TO BE ACTIVE, YOU ARE A PROBLEM SOLVER, AND YOU ARE VERY OBSERVANT.</a:t>
            </a:r>
          </a:p>
        </p:txBody>
      </p:sp>
      <p:sp>
        <p:nvSpPr>
          <p:cNvPr id="4" name="Rounded Rectangle 3">
            <a:extLst>
              <a:ext uri="{FF2B5EF4-FFF2-40B4-BE49-F238E27FC236}">
                <a16:creationId xmlns:a16="http://schemas.microsoft.com/office/drawing/2014/main" id="{E1F40449-3B9A-88DE-E384-0309864BD1CB}"/>
              </a:ext>
            </a:extLst>
          </p:cNvPr>
          <p:cNvSpPr/>
          <p:nvPr/>
        </p:nvSpPr>
        <p:spPr>
          <a:xfrm>
            <a:off x="538623" y="3510454"/>
            <a:ext cx="3444800" cy="2448911"/>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26968D-E7BB-76C0-AB99-1FF114A28015}"/>
              </a:ext>
            </a:extLst>
          </p:cNvPr>
          <p:cNvPicPr>
            <a:picLocks noChangeAspect="1"/>
          </p:cNvPicPr>
          <p:nvPr/>
        </p:nvPicPr>
        <p:blipFill>
          <a:blip r:embed="rId3"/>
          <a:srcRect/>
          <a:stretch/>
        </p:blipFill>
        <p:spPr>
          <a:xfrm>
            <a:off x="1308544" y="1673776"/>
            <a:ext cx="2007349" cy="201273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F67A52A6-48F3-149E-1D91-AB710FBA40B3}"/>
              </a:ext>
            </a:extLst>
          </p:cNvPr>
          <p:cNvSpPr txBox="1"/>
          <p:nvPr/>
        </p:nvSpPr>
        <p:spPr>
          <a:xfrm>
            <a:off x="756747" y="3704662"/>
            <a:ext cx="3111062" cy="1938992"/>
          </a:xfrm>
          <a:prstGeom prst="rect">
            <a:avLst/>
          </a:prstGeom>
          <a:noFill/>
        </p:spPr>
        <p:txBody>
          <a:bodyPr wrap="square" rtlCol="0">
            <a:spAutoFit/>
          </a:bodyPr>
          <a:lstStyle/>
          <a:p>
            <a:r>
              <a:rPr lang="en-US" sz="1200" b="1" dirty="0">
                <a:solidFill>
                  <a:srgbClr val="FF0000"/>
                </a:solidFill>
                <a:effectLst/>
                <a:latin typeface="Helvetica" pitchFamily="2" charset="0"/>
              </a:rPr>
              <a:t>WHAT I DO</a:t>
            </a:r>
          </a:p>
          <a:p>
            <a:r>
              <a:rPr lang="en-US" sz="1200" dirty="0">
                <a:solidFill>
                  <a:srgbClr val="000000"/>
                </a:solidFill>
                <a:effectLst/>
                <a:latin typeface="Helvetica" pitchFamily="2" charset="0"/>
              </a:rPr>
              <a:t>I install solar panels on homes and buildings to power them with renewable energy from the sun.</a:t>
            </a:r>
          </a:p>
          <a:p>
            <a:br>
              <a:rPr lang="en-US" sz="1200" b="1" dirty="0">
                <a:solidFill>
                  <a:srgbClr val="FF0000"/>
                </a:solidFill>
                <a:effectLst/>
                <a:latin typeface="Helvetica" pitchFamily="2" charset="0"/>
              </a:rPr>
            </a:br>
            <a:r>
              <a:rPr lang="en-US" sz="1200" b="1" dirty="0">
                <a:solidFill>
                  <a:srgbClr val="FF0000"/>
                </a:solidFill>
                <a:effectLst/>
                <a:latin typeface="Helvetica" pitchFamily="2" charset="0"/>
              </a:rPr>
              <a:t>WHY I ENJOY IT</a:t>
            </a:r>
          </a:p>
          <a:p>
            <a:r>
              <a:rPr lang="en-US" sz="1200" dirty="0">
                <a:solidFill>
                  <a:srgbClr val="000000"/>
                </a:solidFill>
                <a:effectLst/>
                <a:latin typeface="Helvetica" pitchFamily="2" charset="0"/>
              </a:rPr>
              <a:t>I love working with my hands, assembling and building things that are useful, and calculating how to make the most efficient solutions.</a:t>
            </a:r>
          </a:p>
        </p:txBody>
      </p:sp>
      <p:sp>
        <p:nvSpPr>
          <p:cNvPr id="7" name="Rounded Rectangle 6">
            <a:extLst>
              <a:ext uri="{FF2B5EF4-FFF2-40B4-BE49-F238E27FC236}">
                <a16:creationId xmlns:a16="http://schemas.microsoft.com/office/drawing/2014/main" id="{ED031CE5-B8C8-9D7F-C18C-57217FDD5D48}"/>
              </a:ext>
            </a:extLst>
          </p:cNvPr>
          <p:cNvSpPr/>
          <p:nvPr/>
        </p:nvSpPr>
        <p:spPr>
          <a:xfrm>
            <a:off x="4369643" y="3510454"/>
            <a:ext cx="3444800" cy="2448911"/>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3290636-7395-0FEE-88DB-4890D435F8DC}"/>
              </a:ext>
            </a:extLst>
          </p:cNvPr>
          <p:cNvPicPr>
            <a:picLocks noChangeAspect="1"/>
          </p:cNvPicPr>
          <p:nvPr/>
        </p:nvPicPr>
        <p:blipFill>
          <a:blip r:embed="rId4"/>
          <a:srcRect l="-1" t="14636" r="-1"/>
          <a:stretch/>
        </p:blipFill>
        <p:spPr>
          <a:xfrm>
            <a:off x="4889974" y="1673776"/>
            <a:ext cx="2351529" cy="2012731"/>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1C1795E8-AA33-995D-6FF5-B4E4A1C33802}"/>
              </a:ext>
            </a:extLst>
          </p:cNvPr>
          <p:cNvSpPr txBox="1"/>
          <p:nvPr/>
        </p:nvSpPr>
        <p:spPr>
          <a:xfrm>
            <a:off x="4587767" y="3704662"/>
            <a:ext cx="3111062" cy="1938992"/>
          </a:xfrm>
          <a:prstGeom prst="rect">
            <a:avLst/>
          </a:prstGeom>
          <a:noFill/>
        </p:spPr>
        <p:txBody>
          <a:bodyPr wrap="square" rtlCol="0">
            <a:spAutoFit/>
          </a:bodyPr>
          <a:lstStyle/>
          <a:p>
            <a:r>
              <a:rPr lang="en-US" sz="1200" b="1" dirty="0">
                <a:solidFill>
                  <a:schemeClr val="accent1"/>
                </a:solidFill>
                <a:effectLst/>
                <a:latin typeface="Helvetica" pitchFamily="2" charset="0"/>
              </a:rPr>
              <a:t>WHAT I DO</a:t>
            </a:r>
          </a:p>
          <a:p>
            <a:r>
              <a:rPr lang="en-US" sz="1200" dirty="0">
                <a:solidFill>
                  <a:srgbClr val="000000"/>
                </a:solidFill>
                <a:effectLst/>
                <a:latin typeface="Helvetica" pitchFamily="2" charset="0"/>
              </a:rPr>
              <a:t>I help people in my neighborhood grow their own food in our community garden.</a:t>
            </a:r>
          </a:p>
          <a:p>
            <a:br>
              <a:rPr lang="en-US" sz="1200" b="1" dirty="0">
                <a:solidFill>
                  <a:schemeClr val="accent1"/>
                </a:solidFill>
                <a:effectLst/>
                <a:latin typeface="Helvetica" pitchFamily="2" charset="0"/>
              </a:rPr>
            </a:br>
            <a:r>
              <a:rPr lang="en-US" sz="1200" b="1" dirty="0">
                <a:solidFill>
                  <a:schemeClr val="accent1"/>
                </a:solidFill>
                <a:effectLst/>
                <a:latin typeface="Helvetica" pitchFamily="2" charset="0"/>
              </a:rPr>
              <a:t>WHY I ENJOY IT</a:t>
            </a:r>
          </a:p>
          <a:p>
            <a:r>
              <a:rPr lang="en-US" sz="1200" dirty="0">
                <a:solidFill>
                  <a:srgbClr val="000000"/>
                </a:solidFill>
                <a:effectLst/>
                <a:latin typeface="Helvetica" pitchFamily="2" charset="0"/>
              </a:rPr>
              <a:t>I am feeding my community with fresh vegetables and fruits, making my neighborhood more beautiful, and helping </a:t>
            </a:r>
            <a:br>
              <a:rPr lang="en-US" sz="1200" dirty="0">
                <a:solidFill>
                  <a:srgbClr val="000000"/>
                </a:solidFill>
                <a:effectLst/>
                <a:latin typeface="Helvetica" pitchFamily="2" charset="0"/>
              </a:rPr>
            </a:br>
            <a:r>
              <a:rPr lang="en-US" sz="1200" dirty="0">
                <a:solidFill>
                  <a:srgbClr val="000000"/>
                </a:solidFill>
                <a:effectLst/>
                <a:latin typeface="Helvetica" pitchFamily="2" charset="0"/>
              </a:rPr>
              <a:t>wildlife like hummingbirds and butterflies with the plants they need to thrive.</a:t>
            </a:r>
          </a:p>
        </p:txBody>
      </p:sp>
      <p:sp>
        <p:nvSpPr>
          <p:cNvPr id="10" name="Rounded Rectangle 9">
            <a:extLst>
              <a:ext uri="{FF2B5EF4-FFF2-40B4-BE49-F238E27FC236}">
                <a16:creationId xmlns:a16="http://schemas.microsoft.com/office/drawing/2014/main" id="{7BD99F8D-0565-5B7C-03A0-6A5A10E35EA8}"/>
              </a:ext>
            </a:extLst>
          </p:cNvPr>
          <p:cNvSpPr/>
          <p:nvPr/>
        </p:nvSpPr>
        <p:spPr>
          <a:xfrm>
            <a:off x="8219093" y="3510454"/>
            <a:ext cx="3444800" cy="2448911"/>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D9F119-9368-7B1A-6D35-C54762506217}"/>
              </a:ext>
            </a:extLst>
          </p:cNvPr>
          <p:cNvPicPr>
            <a:picLocks noChangeAspect="1"/>
          </p:cNvPicPr>
          <p:nvPr/>
        </p:nvPicPr>
        <p:blipFill>
          <a:blip r:embed="rId5"/>
          <a:srcRect l="13379" t="36001" r="7031" b="3684"/>
          <a:stretch/>
        </p:blipFill>
        <p:spPr>
          <a:xfrm>
            <a:off x="8849702" y="1652756"/>
            <a:ext cx="2172872" cy="213096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EA4C271-6B3B-02ED-C57B-411D3F8E95D6}"/>
              </a:ext>
            </a:extLst>
          </p:cNvPr>
          <p:cNvSpPr txBox="1"/>
          <p:nvPr/>
        </p:nvSpPr>
        <p:spPr>
          <a:xfrm>
            <a:off x="8437217" y="3704662"/>
            <a:ext cx="3111062" cy="1938992"/>
          </a:xfrm>
          <a:prstGeom prst="rect">
            <a:avLst/>
          </a:prstGeom>
          <a:noFill/>
        </p:spPr>
        <p:txBody>
          <a:bodyPr wrap="square" rtlCol="0">
            <a:spAutoFit/>
          </a:bodyPr>
          <a:lstStyle/>
          <a:p>
            <a:r>
              <a:rPr lang="en-US" sz="1200" b="1" dirty="0">
                <a:solidFill>
                  <a:schemeClr val="bg1"/>
                </a:solidFill>
                <a:effectLst/>
                <a:latin typeface="Helvetica" pitchFamily="2" charset="0"/>
              </a:rPr>
              <a:t>WHAT I DO</a:t>
            </a:r>
          </a:p>
          <a:p>
            <a:r>
              <a:rPr lang="en-US" sz="1200" dirty="0">
                <a:solidFill>
                  <a:srgbClr val="000000"/>
                </a:solidFill>
                <a:effectLst/>
                <a:latin typeface="Helvetica" pitchFamily="2" charset="0"/>
              </a:rPr>
              <a:t>I work at a wildlife hospital where I take care of sick and orphaned wild animals.</a:t>
            </a:r>
          </a:p>
          <a:p>
            <a:br>
              <a:rPr lang="en-US" sz="1200" b="1" dirty="0">
                <a:solidFill>
                  <a:schemeClr val="bg1"/>
                </a:solidFill>
                <a:effectLst/>
                <a:latin typeface="Helvetica" pitchFamily="2" charset="0"/>
              </a:rPr>
            </a:br>
            <a:r>
              <a:rPr lang="en-US" sz="1200" b="1" dirty="0">
                <a:solidFill>
                  <a:schemeClr val="bg1"/>
                </a:solidFill>
                <a:effectLst/>
                <a:latin typeface="Helvetica" pitchFamily="2" charset="0"/>
              </a:rPr>
              <a:t>WHY I ENJOY IT</a:t>
            </a:r>
          </a:p>
          <a:p>
            <a:r>
              <a:rPr lang="en-US" sz="1200" dirty="0">
                <a:solidFill>
                  <a:srgbClr val="000000"/>
                </a:solidFill>
                <a:effectLst/>
                <a:latin typeface="Helvetica" pitchFamily="2" charset="0"/>
              </a:rPr>
              <a:t>It gives me a lot of joy to care for injured animals, especially the baby squirrels and birds, and it makes me happy to release them back into the wild when they are healed.</a:t>
            </a:r>
          </a:p>
        </p:txBody>
      </p:sp>
    </p:spTree>
    <p:extLst>
      <p:ext uri="{BB962C8B-B14F-4D97-AF65-F5344CB8AC3E}">
        <p14:creationId xmlns:p14="http://schemas.microsoft.com/office/powerpoint/2010/main" val="397980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D8E1E8-BF2C-9987-39BC-F144B0616BAC}"/>
              </a:ext>
            </a:extLst>
          </p:cNvPr>
          <p:cNvPicPr>
            <a:picLocks noChangeAspect="1"/>
          </p:cNvPicPr>
          <p:nvPr/>
        </p:nvPicPr>
        <p:blipFill>
          <a:blip r:embed="rId2"/>
          <a:srcRect/>
          <a:stretch/>
        </p:blipFill>
        <p:spPr>
          <a:xfrm>
            <a:off x="601683" y="463138"/>
            <a:ext cx="914400" cy="914400"/>
          </a:xfrm>
          <a:prstGeom prst="rect">
            <a:avLst/>
          </a:prstGeom>
        </p:spPr>
      </p:pic>
      <p:sp>
        <p:nvSpPr>
          <p:cNvPr id="3" name="TextBox 2">
            <a:extLst>
              <a:ext uri="{FF2B5EF4-FFF2-40B4-BE49-F238E27FC236}">
                <a16:creationId xmlns:a16="http://schemas.microsoft.com/office/drawing/2014/main" id="{9D0B4146-F130-785B-E6B0-E33E48EA462B}"/>
              </a:ext>
            </a:extLst>
          </p:cNvPr>
          <p:cNvSpPr txBox="1"/>
          <p:nvPr/>
        </p:nvSpPr>
        <p:spPr>
          <a:xfrm>
            <a:off x="1745673" y="658728"/>
            <a:ext cx="4476998" cy="523220"/>
          </a:xfrm>
          <a:prstGeom prst="rect">
            <a:avLst/>
          </a:prstGeom>
          <a:noFill/>
        </p:spPr>
        <p:txBody>
          <a:bodyPr wrap="square" rtlCol="0">
            <a:spAutoFit/>
          </a:bodyPr>
          <a:lstStyle/>
          <a:p>
            <a:r>
              <a:rPr lang="en-US" sz="1400" dirty="0">
                <a:solidFill>
                  <a:srgbClr val="000000"/>
                </a:solidFill>
                <a:effectLst/>
                <a:latin typeface="Helvetica" pitchFamily="2" charset="0"/>
              </a:rPr>
              <a:t>YOU LIKE TO BE ACTIVE, YOU ARE GOOD AT TELLING STORIES, AND YOU LOVE ADVENTURE.</a:t>
            </a:r>
          </a:p>
        </p:txBody>
      </p:sp>
      <p:sp>
        <p:nvSpPr>
          <p:cNvPr id="4" name="Rounded Rectangle 3">
            <a:extLst>
              <a:ext uri="{FF2B5EF4-FFF2-40B4-BE49-F238E27FC236}">
                <a16:creationId xmlns:a16="http://schemas.microsoft.com/office/drawing/2014/main" id="{58505150-AEBD-705C-8372-C1B089601AB2}"/>
              </a:ext>
            </a:extLst>
          </p:cNvPr>
          <p:cNvSpPr/>
          <p:nvPr/>
        </p:nvSpPr>
        <p:spPr>
          <a:xfrm>
            <a:off x="538623" y="3510454"/>
            <a:ext cx="3444800" cy="2186153"/>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04148CF-DA13-17C0-868D-626205F6768A}"/>
              </a:ext>
            </a:extLst>
          </p:cNvPr>
          <p:cNvPicPr>
            <a:picLocks noChangeAspect="1"/>
          </p:cNvPicPr>
          <p:nvPr/>
        </p:nvPicPr>
        <p:blipFill>
          <a:blip r:embed="rId3"/>
          <a:srcRect/>
          <a:stretch/>
        </p:blipFill>
        <p:spPr>
          <a:xfrm>
            <a:off x="1308544" y="1673776"/>
            <a:ext cx="2007349" cy="201273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8EA2702-6927-EDD4-56D5-58A558D3162A}"/>
              </a:ext>
            </a:extLst>
          </p:cNvPr>
          <p:cNvSpPr txBox="1"/>
          <p:nvPr/>
        </p:nvSpPr>
        <p:spPr>
          <a:xfrm>
            <a:off x="756747" y="3704662"/>
            <a:ext cx="3111062" cy="1754326"/>
          </a:xfrm>
          <a:prstGeom prst="rect">
            <a:avLst/>
          </a:prstGeom>
          <a:noFill/>
        </p:spPr>
        <p:txBody>
          <a:bodyPr wrap="square" rtlCol="0">
            <a:spAutoFit/>
          </a:bodyPr>
          <a:lstStyle/>
          <a:p>
            <a:r>
              <a:rPr lang="en-US" sz="1200" b="1" dirty="0">
                <a:solidFill>
                  <a:schemeClr val="bg2"/>
                </a:solidFill>
                <a:effectLst/>
                <a:latin typeface="Helvetica" pitchFamily="2" charset="0"/>
              </a:rPr>
              <a:t>WHAT I DO</a:t>
            </a:r>
          </a:p>
          <a:p>
            <a:r>
              <a:rPr lang="en-US" sz="1200" dirty="0">
                <a:solidFill>
                  <a:srgbClr val="000000"/>
                </a:solidFill>
                <a:effectLst/>
                <a:latin typeface="Helvetica" pitchFamily="2" charset="0"/>
              </a:rPr>
              <a:t>I teach people about nature and create special outdoor classes for adults, families, and school children.</a:t>
            </a:r>
          </a:p>
          <a:p>
            <a:br>
              <a:rPr lang="en-US" sz="1200" b="1" dirty="0">
                <a:solidFill>
                  <a:schemeClr val="bg2"/>
                </a:solidFill>
                <a:effectLst/>
                <a:latin typeface="Helvetica" pitchFamily="2" charset="0"/>
              </a:rPr>
            </a:br>
            <a:r>
              <a:rPr lang="en-US" sz="1200" b="1" dirty="0">
                <a:solidFill>
                  <a:schemeClr val="bg2"/>
                </a:solidFill>
                <a:effectLst/>
                <a:latin typeface="Helvetica" pitchFamily="2" charset="0"/>
              </a:rPr>
              <a:t>WHY I ENJOY IT</a:t>
            </a:r>
          </a:p>
          <a:p>
            <a:r>
              <a:rPr lang="en-US" sz="1200" dirty="0">
                <a:solidFill>
                  <a:srgbClr val="000000"/>
                </a:solidFill>
                <a:effectLst/>
                <a:latin typeface="Helvetica" pitchFamily="2" charset="0"/>
              </a:rPr>
              <a:t>I’m part scientist, part teacher, and part entertainer. It’s a perfect combination for me!</a:t>
            </a:r>
          </a:p>
        </p:txBody>
      </p:sp>
      <p:sp>
        <p:nvSpPr>
          <p:cNvPr id="7" name="Rounded Rectangle 6">
            <a:extLst>
              <a:ext uri="{FF2B5EF4-FFF2-40B4-BE49-F238E27FC236}">
                <a16:creationId xmlns:a16="http://schemas.microsoft.com/office/drawing/2014/main" id="{EB8B4413-7DF8-7C50-1965-1028EE6BE8D8}"/>
              </a:ext>
            </a:extLst>
          </p:cNvPr>
          <p:cNvSpPr/>
          <p:nvPr/>
        </p:nvSpPr>
        <p:spPr>
          <a:xfrm>
            <a:off x="4369643" y="3510454"/>
            <a:ext cx="3444800" cy="2688818"/>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EDC93AC-07EC-FF17-BE00-86F4FB7B76A8}"/>
              </a:ext>
            </a:extLst>
          </p:cNvPr>
          <p:cNvPicPr>
            <a:picLocks noChangeAspect="1"/>
          </p:cNvPicPr>
          <p:nvPr/>
        </p:nvPicPr>
        <p:blipFill>
          <a:blip r:embed="rId4"/>
          <a:srcRect r="12560"/>
          <a:stretch/>
        </p:blipFill>
        <p:spPr>
          <a:xfrm>
            <a:off x="5202625" y="1673776"/>
            <a:ext cx="1755222" cy="2012731"/>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8407DDF2-79D3-0688-53D8-B7AEAF4971B7}"/>
              </a:ext>
            </a:extLst>
          </p:cNvPr>
          <p:cNvSpPr txBox="1"/>
          <p:nvPr/>
        </p:nvSpPr>
        <p:spPr>
          <a:xfrm>
            <a:off x="4587767" y="3704662"/>
            <a:ext cx="3111062" cy="2308324"/>
          </a:xfrm>
          <a:prstGeom prst="rect">
            <a:avLst/>
          </a:prstGeom>
          <a:noFill/>
        </p:spPr>
        <p:txBody>
          <a:bodyPr wrap="square" rtlCol="0">
            <a:spAutoFit/>
          </a:bodyPr>
          <a:lstStyle/>
          <a:p>
            <a:r>
              <a:rPr lang="en-US" sz="1200" b="1" dirty="0">
                <a:solidFill>
                  <a:schemeClr val="bg1"/>
                </a:solidFill>
                <a:effectLst/>
                <a:latin typeface="Helvetica" pitchFamily="2" charset="0"/>
              </a:rPr>
              <a:t>WHAT I DO</a:t>
            </a:r>
          </a:p>
          <a:p>
            <a:r>
              <a:rPr lang="en-US" sz="1200" dirty="0">
                <a:solidFill>
                  <a:srgbClr val="000000"/>
                </a:solidFill>
                <a:effectLst/>
                <a:latin typeface="Helvetica" pitchFamily="2" charset="0"/>
              </a:rPr>
              <a:t>I take groups of tourists into natural areas, tell them what they are seeing, and make sure they have a safe, fun, and enriching experience.</a:t>
            </a:r>
            <a:endParaRPr lang="en-US" sz="1200" dirty="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br>
              <a:rPr lang="en-US" sz="1200" b="1" dirty="0">
                <a:solidFill>
                  <a:schemeClr val="bg1"/>
                </a:solidFill>
                <a:effectLst/>
                <a:latin typeface="Helvetica" pitchFamily="2" charset="0"/>
              </a:rPr>
            </a:br>
            <a:r>
              <a:rPr lang="en-US" sz="1200" b="1" dirty="0">
                <a:solidFill>
                  <a:schemeClr val="bg1"/>
                </a:solidFill>
                <a:effectLst/>
                <a:latin typeface="Helvetica" pitchFamily="2" charset="0"/>
              </a:rPr>
              <a:t>WHY I ENJOY IT</a:t>
            </a:r>
          </a:p>
          <a:p>
            <a:r>
              <a:rPr lang="en-US" sz="1200" dirty="0">
                <a:solidFill>
                  <a:srgbClr val="000000"/>
                </a:solidFill>
                <a:effectLst/>
                <a:latin typeface="Helvetica" pitchFamily="2" charset="0"/>
              </a:rPr>
              <a:t>I like the surprise of never knowing what wildlife we will see when I take people on safaris and bird watching trips, and it means a lot to me that my work helps to support wildlife and our local communities.</a:t>
            </a:r>
          </a:p>
        </p:txBody>
      </p:sp>
      <p:sp>
        <p:nvSpPr>
          <p:cNvPr id="10" name="Rounded Rectangle 9">
            <a:extLst>
              <a:ext uri="{FF2B5EF4-FFF2-40B4-BE49-F238E27FC236}">
                <a16:creationId xmlns:a16="http://schemas.microsoft.com/office/drawing/2014/main" id="{7E786E1F-BB73-1B49-18DD-148345D1A526}"/>
              </a:ext>
            </a:extLst>
          </p:cNvPr>
          <p:cNvSpPr/>
          <p:nvPr/>
        </p:nvSpPr>
        <p:spPr>
          <a:xfrm>
            <a:off x="8219093" y="3510454"/>
            <a:ext cx="3444800" cy="2688818"/>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1DC91EE-B4E6-C780-6784-083DC13D2062}"/>
              </a:ext>
            </a:extLst>
          </p:cNvPr>
          <p:cNvPicPr>
            <a:picLocks noChangeAspect="1"/>
          </p:cNvPicPr>
          <p:nvPr/>
        </p:nvPicPr>
        <p:blipFill>
          <a:blip r:embed="rId5"/>
          <a:srcRect l="2326" t="1072" r="2068" b="-477"/>
          <a:stretch/>
        </p:blipFill>
        <p:spPr>
          <a:xfrm>
            <a:off x="8876110" y="1594708"/>
            <a:ext cx="2171568" cy="2263858"/>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A0C756E-4629-21EE-8490-A9B32108BE85}"/>
              </a:ext>
            </a:extLst>
          </p:cNvPr>
          <p:cNvSpPr txBox="1"/>
          <p:nvPr/>
        </p:nvSpPr>
        <p:spPr>
          <a:xfrm>
            <a:off x="8437217" y="3704662"/>
            <a:ext cx="3111062" cy="2308324"/>
          </a:xfrm>
          <a:prstGeom prst="rect">
            <a:avLst/>
          </a:prstGeom>
          <a:noFill/>
        </p:spPr>
        <p:txBody>
          <a:bodyPr wrap="square" rtlCol="0">
            <a:spAutoFit/>
          </a:bodyPr>
          <a:lstStyle/>
          <a:p>
            <a:r>
              <a:rPr lang="en-US" sz="1200" b="1" dirty="0">
                <a:effectLst/>
                <a:latin typeface="Helvetica" pitchFamily="2" charset="0"/>
              </a:rPr>
              <a:t>WHAT I DO</a:t>
            </a:r>
          </a:p>
          <a:p>
            <a:r>
              <a:rPr lang="en-US" sz="1200" dirty="0">
                <a:solidFill>
                  <a:srgbClr val="000000"/>
                </a:solidFill>
                <a:effectLst/>
                <a:latin typeface="Helvetica" pitchFamily="2" charset="0"/>
              </a:rPr>
              <a:t>I use cameras to capture those rare moments when a photograph might inspire someone to see wildlife and nature in a new way.</a:t>
            </a:r>
          </a:p>
          <a:p>
            <a:br>
              <a:rPr lang="en-US" sz="1200" b="1" dirty="0">
                <a:effectLst/>
                <a:latin typeface="Helvetica" pitchFamily="2" charset="0"/>
              </a:rPr>
            </a:br>
            <a:r>
              <a:rPr lang="en-US" sz="1200" b="1" dirty="0">
                <a:effectLst/>
                <a:latin typeface="Helvetica" pitchFamily="2" charset="0"/>
              </a:rPr>
              <a:t>WHY I ENJOY IT</a:t>
            </a:r>
          </a:p>
          <a:p>
            <a:r>
              <a:rPr lang="en-US" sz="1200" dirty="0">
                <a:solidFill>
                  <a:srgbClr val="000000"/>
                </a:solidFill>
                <a:effectLst/>
                <a:latin typeface="Helvetica" pitchFamily="2" charset="0"/>
              </a:rPr>
              <a:t>I love my work because it’s creative, I get to use technology, and I am motivated by the challenge of being patient enough to get that perfect photo of a wild animal in its natural habitat.</a:t>
            </a:r>
          </a:p>
        </p:txBody>
      </p:sp>
    </p:spTree>
    <p:extLst>
      <p:ext uri="{BB962C8B-B14F-4D97-AF65-F5344CB8AC3E}">
        <p14:creationId xmlns:p14="http://schemas.microsoft.com/office/powerpoint/2010/main" val="39786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4EAC52-0056-20AF-05F9-21B89E6E2022}"/>
              </a:ext>
            </a:extLst>
          </p:cNvPr>
          <p:cNvPicPr>
            <a:picLocks noChangeAspect="1"/>
          </p:cNvPicPr>
          <p:nvPr/>
        </p:nvPicPr>
        <p:blipFill>
          <a:blip r:embed="rId2"/>
          <a:srcRect/>
          <a:stretch/>
        </p:blipFill>
        <p:spPr>
          <a:xfrm>
            <a:off x="601683" y="463138"/>
            <a:ext cx="914400" cy="914400"/>
          </a:xfrm>
          <a:prstGeom prst="rect">
            <a:avLst/>
          </a:prstGeom>
        </p:spPr>
      </p:pic>
      <p:sp>
        <p:nvSpPr>
          <p:cNvPr id="3" name="TextBox 2">
            <a:extLst>
              <a:ext uri="{FF2B5EF4-FFF2-40B4-BE49-F238E27FC236}">
                <a16:creationId xmlns:a16="http://schemas.microsoft.com/office/drawing/2014/main" id="{D9FD97F1-3BDE-A219-C1DA-AA6E96D28481}"/>
              </a:ext>
            </a:extLst>
          </p:cNvPr>
          <p:cNvSpPr txBox="1"/>
          <p:nvPr/>
        </p:nvSpPr>
        <p:spPr>
          <a:xfrm>
            <a:off x="1745672" y="658728"/>
            <a:ext cx="4970437" cy="523220"/>
          </a:xfrm>
          <a:prstGeom prst="rect">
            <a:avLst/>
          </a:prstGeom>
          <a:noFill/>
        </p:spPr>
        <p:txBody>
          <a:bodyPr wrap="square" rtlCol="0">
            <a:spAutoFit/>
          </a:bodyPr>
          <a:lstStyle/>
          <a:p>
            <a:r>
              <a:rPr lang="en-US" sz="1400" dirty="0">
                <a:solidFill>
                  <a:srgbClr val="000000"/>
                </a:solidFill>
                <a:effectLst/>
                <a:latin typeface="Helvetica" pitchFamily="2" charset="0"/>
              </a:rPr>
              <a:t>YOU LIKE TO BE ACTIVE, YOU ARE GOOD AT TELLING STORIES, AND YOU ARE VERY OBSERVANT.</a:t>
            </a:r>
          </a:p>
        </p:txBody>
      </p:sp>
      <p:sp>
        <p:nvSpPr>
          <p:cNvPr id="4" name="Rounded Rectangle 3">
            <a:extLst>
              <a:ext uri="{FF2B5EF4-FFF2-40B4-BE49-F238E27FC236}">
                <a16:creationId xmlns:a16="http://schemas.microsoft.com/office/drawing/2014/main" id="{C0BF356E-FF61-DB1C-0F17-210B7178EEC9}"/>
              </a:ext>
            </a:extLst>
          </p:cNvPr>
          <p:cNvSpPr/>
          <p:nvPr/>
        </p:nvSpPr>
        <p:spPr>
          <a:xfrm>
            <a:off x="538623" y="3510455"/>
            <a:ext cx="3444800" cy="2154622"/>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4175279-74D0-D420-213D-6D412FD41500}"/>
              </a:ext>
            </a:extLst>
          </p:cNvPr>
          <p:cNvPicPr>
            <a:picLocks noChangeAspect="1"/>
          </p:cNvPicPr>
          <p:nvPr/>
        </p:nvPicPr>
        <p:blipFill>
          <a:blip r:embed="rId3"/>
          <a:srcRect/>
          <a:stretch/>
        </p:blipFill>
        <p:spPr>
          <a:xfrm>
            <a:off x="1065276" y="1571745"/>
            <a:ext cx="2250618" cy="2256651"/>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D9AB334B-933B-C8C4-9E46-50095CFE85D2}"/>
              </a:ext>
            </a:extLst>
          </p:cNvPr>
          <p:cNvSpPr txBox="1"/>
          <p:nvPr/>
        </p:nvSpPr>
        <p:spPr>
          <a:xfrm>
            <a:off x="756747" y="3704662"/>
            <a:ext cx="3111062" cy="1754326"/>
          </a:xfrm>
          <a:prstGeom prst="rect">
            <a:avLst/>
          </a:prstGeom>
          <a:noFill/>
        </p:spPr>
        <p:txBody>
          <a:bodyPr wrap="square" rtlCol="0">
            <a:spAutoFit/>
          </a:bodyPr>
          <a:lstStyle/>
          <a:p>
            <a:r>
              <a:rPr lang="en-US" sz="1200" b="1" dirty="0">
                <a:solidFill>
                  <a:schemeClr val="accent5"/>
                </a:solidFill>
                <a:effectLst/>
                <a:latin typeface="Helvetica" pitchFamily="2" charset="0"/>
              </a:rPr>
              <a:t>WHAT I DO</a:t>
            </a:r>
          </a:p>
          <a:p>
            <a:r>
              <a:rPr lang="en-US" sz="1200" dirty="0">
                <a:solidFill>
                  <a:srgbClr val="000000"/>
                </a:solidFill>
                <a:effectLst/>
                <a:latin typeface="Helvetica" pitchFamily="2" charset="0"/>
              </a:rPr>
              <a:t>I convince lawmakers and citizens to take actions that will benefit our climate, reduce pollution, and ensure clean air and water.</a:t>
            </a:r>
          </a:p>
          <a:p>
            <a:br>
              <a:rPr lang="en-US" sz="1200" b="1" dirty="0">
                <a:solidFill>
                  <a:schemeClr val="accent5"/>
                </a:solidFill>
                <a:effectLst/>
                <a:latin typeface="Helvetica" pitchFamily="2" charset="0"/>
              </a:rPr>
            </a:br>
            <a:r>
              <a:rPr lang="en-US" sz="1200" b="1" dirty="0">
                <a:solidFill>
                  <a:schemeClr val="accent5"/>
                </a:solidFill>
                <a:effectLst/>
                <a:latin typeface="Helvetica" pitchFamily="2" charset="0"/>
              </a:rPr>
              <a:t>WHY I ENJOY IT</a:t>
            </a:r>
          </a:p>
          <a:p>
            <a:r>
              <a:rPr lang="en-US" sz="1200" dirty="0">
                <a:solidFill>
                  <a:srgbClr val="000000"/>
                </a:solidFill>
                <a:effectLst/>
                <a:latin typeface="Helvetica" pitchFamily="2" charset="0"/>
              </a:rPr>
              <a:t>I love persuading people to protect our planet and being able to speak up and be </a:t>
            </a:r>
            <a:br>
              <a:rPr lang="en-US" sz="1200" dirty="0">
                <a:solidFill>
                  <a:srgbClr val="000000"/>
                </a:solidFill>
                <a:effectLst/>
                <a:latin typeface="Helvetica" pitchFamily="2" charset="0"/>
              </a:rPr>
            </a:br>
            <a:r>
              <a:rPr lang="en-US" sz="1200" dirty="0">
                <a:solidFill>
                  <a:srgbClr val="000000"/>
                </a:solidFill>
                <a:effectLst/>
                <a:latin typeface="Helvetica" pitchFamily="2" charset="0"/>
              </a:rPr>
              <a:t>a leader in my community.</a:t>
            </a:r>
          </a:p>
        </p:txBody>
      </p:sp>
      <p:sp>
        <p:nvSpPr>
          <p:cNvPr id="7" name="Rounded Rectangle 6">
            <a:extLst>
              <a:ext uri="{FF2B5EF4-FFF2-40B4-BE49-F238E27FC236}">
                <a16:creationId xmlns:a16="http://schemas.microsoft.com/office/drawing/2014/main" id="{CEE3E92E-0261-E830-93D4-A62E4A663E89}"/>
              </a:ext>
            </a:extLst>
          </p:cNvPr>
          <p:cNvSpPr/>
          <p:nvPr/>
        </p:nvSpPr>
        <p:spPr>
          <a:xfrm>
            <a:off x="4369643" y="3510454"/>
            <a:ext cx="3444800" cy="2688818"/>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7AC018D-E8A8-29AF-4469-50372C3C23F2}"/>
              </a:ext>
            </a:extLst>
          </p:cNvPr>
          <p:cNvPicPr>
            <a:picLocks noChangeAspect="1"/>
          </p:cNvPicPr>
          <p:nvPr/>
        </p:nvPicPr>
        <p:blipFill>
          <a:blip r:embed="rId4"/>
          <a:srcRect/>
          <a:stretch/>
        </p:blipFill>
        <p:spPr>
          <a:xfrm>
            <a:off x="5037172" y="1673776"/>
            <a:ext cx="2109741" cy="2115398"/>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6AC9113F-E215-592C-5D90-3441B9C8C307}"/>
              </a:ext>
            </a:extLst>
          </p:cNvPr>
          <p:cNvSpPr txBox="1"/>
          <p:nvPr/>
        </p:nvSpPr>
        <p:spPr>
          <a:xfrm>
            <a:off x="4587767" y="3704662"/>
            <a:ext cx="3111062" cy="2308324"/>
          </a:xfrm>
          <a:prstGeom prst="rect">
            <a:avLst/>
          </a:prstGeom>
          <a:noFill/>
        </p:spPr>
        <p:txBody>
          <a:bodyPr wrap="square" rtlCol="0">
            <a:spAutoFit/>
          </a:bodyPr>
          <a:lstStyle/>
          <a:p>
            <a:r>
              <a:rPr lang="en-US" sz="1200" b="1" dirty="0">
                <a:solidFill>
                  <a:schemeClr val="accent4"/>
                </a:solidFill>
                <a:effectLst/>
                <a:latin typeface="Helvetica" pitchFamily="2" charset="0"/>
              </a:rPr>
              <a:t>WHAT I DO</a:t>
            </a:r>
          </a:p>
          <a:p>
            <a:r>
              <a:rPr lang="en-US" sz="1200" dirty="0">
                <a:solidFill>
                  <a:srgbClr val="000000"/>
                </a:solidFill>
                <a:effectLst/>
                <a:latin typeface="Helvetica" pitchFamily="2" charset="0"/>
              </a:rPr>
              <a:t>I convince everyday people in my community to get involved in environmental projects like protecting our local parks and starting composting programs. </a:t>
            </a:r>
          </a:p>
          <a:p>
            <a:br>
              <a:rPr lang="en-US" sz="1200" b="1" dirty="0">
                <a:solidFill>
                  <a:schemeClr val="accent4"/>
                </a:solidFill>
                <a:effectLst/>
                <a:latin typeface="Helvetica" pitchFamily="2" charset="0"/>
              </a:rPr>
            </a:br>
            <a:r>
              <a:rPr lang="en-US" sz="1200" b="1" dirty="0">
                <a:solidFill>
                  <a:schemeClr val="accent4"/>
                </a:solidFill>
                <a:effectLst/>
                <a:latin typeface="Helvetica" pitchFamily="2" charset="0"/>
              </a:rPr>
              <a:t>WHY I ENJOY IT</a:t>
            </a:r>
          </a:p>
          <a:p>
            <a:r>
              <a:rPr lang="en-US" sz="1200" dirty="0">
                <a:solidFill>
                  <a:srgbClr val="000000"/>
                </a:solidFill>
                <a:effectLst/>
                <a:latin typeface="Helvetica" pitchFamily="2" charset="0"/>
              </a:rPr>
              <a:t>I have always been that person who is ready to stand up when there is an injustice, and this is a job where I can fight for my community and our right to a safe and clean environment.</a:t>
            </a:r>
          </a:p>
        </p:txBody>
      </p:sp>
      <p:sp>
        <p:nvSpPr>
          <p:cNvPr id="10" name="Rounded Rectangle 9">
            <a:extLst>
              <a:ext uri="{FF2B5EF4-FFF2-40B4-BE49-F238E27FC236}">
                <a16:creationId xmlns:a16="http://schemas.microsoft.com/office/drawing/2014/main" id="{3995E5E2-C8F7-A11A-699E-4FC49F255958}"/>
              </a:ext>
            </a:extLst>
          </p:cNvPr>
          <p:cNvSpPr/>
          <p:nvPr/>
        </p:nvSpPr>
        <p:spPr>
          <a:xfrm>
            <a:off x="8219093" y="3510454"/>
            <a:ext cx="3444800" cy="2448911"/>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F7BDE56-8F0A-47EE-FF8F-ED2A5B144740}"/>
              </a:ext>
            </a:extLst>
          </p:cNvPr>
          <p:cNvPicPr>
            <a:picLocks noChangeAspect="1"/>
          </p:cNvPicPr>
          <p:nvPr/>
        </p:nvPicPr>
        <p:blipFill>
          <a:blip r:embed="rId5"/>
          <a:srcRect l="-3531" r="-4514" b="-8045"/>
          <a:stretch/>
        </p:blipFill>
        <p:spPr>
          <a:xfrm>
            <a:off x="9108624" y="1747346"/>
            <a:ext cx="1726088" cy="2012731"/>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C37F939-9E5B-20A8-0195-17EB4B28BA79}"/>
              </a:ext>
            </a:extLst>
          </p:cNvPr>
          <p:cNvSpPr txBox="1"/>
          <p:nvPr/>
        </p:nvSpPr>
        <p:spPr>
          <a:xfrm>
            <a:off x="8437217" y="3704662"/>
            <a:ext cx="3111062" cy="2123658"/>
          </a:xfrm>
          <a:prstGeom prst="rect">
            <a:avLst/>
          </a:prstGeom>
          <a:noFill/>
        </p:spPr>
        <p:txBody>
          <a:bodyPr wrap="square" rtlCol="0">
            <a:spAutoFit/>
          </a:bodyPr>
          <a:lstStyle/>
          <a:p>
            <a:r>
              <a:rPr lang="en-US" sz="1200" b="1" dirty="0">
                <a:solidFill>
                  <a:schemeClr val="bg1"/>
                </a:solidFill>
                <a:effectLst/>
                <a:latin typeface="Helvetica" pitchFamily="2" charset="0"/>
              </a:rPr>
              <a:t>WHAT I DO</a:t>
            </a:r>
          </a:p>
          <a:p>
            <a:r>
              <a:rPr lang="en-US" sz="1200" dirty="0">
                <a:solidFill>
                  <a:srgbClr val="000000"/>
                </a:solidFill>
                <a:effectLst/>
                <a:latin typeface="Helvetica" pitchFamily="2" charset="0"/>
              </a:rPr>
              <a:t>I sell products that help companies </a:t>
            </a:r>
            <a:br>
              <a:rPr lang="en-US" sz="1200" dirty="0">
                <a:solidFill>
                  <a:srgbClr val="000000"/>
                </a:solidFill>
                <a:effectLst/>
                <a:latin typeface="Helvetica" pitchFamily="2" charset="0"/>
              </a:rPr>
            </a:br>
            <a:r>
              <a:rPr lang="en-US" sz="1200" dirty="0">
                <a:solidFill>
                  <a:srgbClr val="000000"/>
                </a:solidFill>
                <a:effectLst/>
                <a:latin typeface="Helvetica" pitchFamily="2" charset="0"/>
              </a:rPr>
              <a:t>get rid of chemicals that are bad for the environment.</a:t>
            </a:r>
          </a:p>
          <a:p>
            <a:br>
              <a:rPr lang="en-US" sz="1200" b="1" dirty="0">
                <a:solidFill>
                  <a:schemeClr val="bg1"/>
                </a:solidFill>
                <a:effectLst/>
                <a:latin typeface="Helvetica" pitchFamily="2" charset="0"/>
              </a:rPr>
            </a:br>
            <a:r>
              <a:rPr lang="en-US" sz="1200" b="1" dirty="0">
                <a:solidFill>
                  <a:schemeClr val="bg1"/>
                </a:solidFill>
                <a:effectLst/>
                <a:latin typeface="Helvetica" pitchFamily="2" charset="0"/>
              </a:rPr>
              <a:t>WHY I ENJOY IT</a:t>
            </a:r>
          </a:p>
          <a:p>
            <a:r>
              <a:rPr lang="en-US" sz="1200" dirty="0">
                <a:solidFill>
                  <a:srgbClr val="000000"/>
                </a:solidFill>
                <a:effectLst/>
                <a:latin typeface="Helvetica" pitchFamily="2" charset="0"/>
              </a:rPr>
              <a:t>I’m an outgoing person who likes to talk with a lot of people, and I am always interested in finding ‘green’ solutions to clean up the world’s environmental problems. </a:t>
            </a:r>
          </a:p>
        </p:txBody>
      </p:sp>
    </p:spTree>
    <p:extLst>
      <p:ext uri="{BB962C8B-B14F-4D97-AF65-F5344CB8AC3E}">
        <p14:creationId xmlns:p14="http://schemas.microsoft.com/office/powerpoint/2010/main" val="317103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2B490C-067F-D48F-A2B9-B5AFA8D480AD}"/>
              </a:ext>
            </a:extLst>
          </p:cNvPr>
          <p:cNvPicPr>
            <a:picLocks noChangeAspect="1"/>
          </p:cNvPicPr>
          <p:nvPr/>
        </p:nvPicPr>
        <p:blipFill>
          <a:blip r:embed="rId2"/>
          <a:srcRect/>
          <a:stretch/>
        </p:blipFill>
        <p:spPr>
          <a:xfrm>
            <a:off x="601683" y="463138"/>
            <a:ext cx="914400" cy="914400"/>
          </a:xfrm>
          <a:prstGeom prst="rect">
            <a:avLst/>
          </a:prstGeom>
        </p:spPr>
      </p:pic>
      <p:sp>
        <p:nvSpPr>
          <p:cNvPr id="3" name="TextBox 2">
            <a:extLst>
              <a:ext uri="{FF2B5EF4-FFF2-40B4-BE49-F238E27FC236}">
                <a16:creationId xmlns:a16="http://schemas.microsoft.com/office/drawing/2014/main" id="{409C212C-4269-003B-F87E-8111E20D129C}"/>
              </a:ext>
            </a:extLst>
          </p:cNvPr>
          <p:cNvSpPr txBox="1"/>
          <p:nvPr/>
        </p:nvSpPr>
        <p:spPr>
          <a:xfrm>
            <a:off x="1745672" y="658728"/>
            <a:ext cx="4970437" cy="523220"/>
          </a:xfrm>
          <a:prstGeom prst="rect">
            <a:avLst/>
          </a:prstGeom>
          <a:noFill/>
        </p:spPr>
        <p:txBody>
          <a:bodyPr wrap="square" rtlCol="0">
            <a:spAutoFit/>
          </a:bodyPr>
          <a:lstStyle/>
          <a:p>
            <a:r>
              <a:rPr lang="en-US" sz="1400" dirty="0">
                <a:solidFill>
                  <a:srgbClr val="000000"/>
                </a:solidFill>
                <a:effectLst/>
                <a:latin typeface="Helvetica" pitchFamily="2" charset="0"/>
              </a:rPr>
              <a:t>YOU ARE A DEEP THINKER, YOU ARE A PROBLEM SOLVER, AND YOU LOVE ADVENTURE.</a:t>
            </a:r>
          </a:p>
        </p:txBody>
      </p:sp>
      <p:sp>
        <p:nvSpPr>
          <p:cNvPr id="4" name="Rounded Rectangle 3">
            <a:extLst>
              <a:ext uri="{FF2B5EF4-FFF2-40B4-BE49-F238E27FC236}">
                <a16:creationId xmlns:a16="http://schemas.microsoft.com/office/drawing/2014/main" id="{252BDBF6-2A04-E914-FED6-692B5A329F95}"/>
              </a:ext>
            </a:extLst>
          </p:cNvPr>
          <p:cNvSpPr/>
          <p:nvPr/>
        </p:nvSpPr>
        <p:spPr>
          <a:xfrm>
            <a:off x="538623" y="3510454"/>
            <a:ext cx="3444800" cy="2502531"/>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B833A8-B891-6C49-3961-DC57C986417D}"/>
              </a:ext>
            </a:extLst>
          </p:cNvPr>
          <p:cNvPicPr>
            <a:picLocks noChangeAspect="1"/>
          </p:cNvPicPr>
          <p:nvPr/>
        </p:nvPicPr>
        <p:blipFill>
          <a:blip r:embed="rId3"/>
          <a:srcRect/>
          <a:stretch/>
        </p:blipFill>
        <p:spPr>
          <a:xfrm>
            <a:off x="1277014" y="1673776"/>
            <a:ext cx="2007348" cy="201273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B4613DD-5246-66FE-AAA0-E0F07C2014C0}"/>
              </a:ext>
            </a:extLst>
          </p:cNvPr>
          <p:cNvSpPr txBox="1"/>
          <p:nvPr/>
        </p:nvSpPr>
        <p:spPr>
          <a:xfrm>
            <a:off x="756747" y="3704662"/>
            <a:ext cx="3111062" cy="2123658"/>
          </a:xfrm>
          <a:prstGeom prst="rect">
            <a:avLst/>
          </a:prstGeom>
          <a:noFill/>
        </p:spPr>
        <p:txBody>
          <a:bodyPr wrap="square" rtlCol="0">
            <a:spAutoFit/>
          </a:bodyPr>
          <a:lstStyle/>
          <a:p>
            <a:r>
              <a:rPr lang="en-US" sz="1200" b="1" dirty="0">
                <a:solidFill>
                  <a:schemeClr val="bg1"/>
                </a:solidFill>
                <a:effectLst/>
                <a:latin typeface="Helvetica" pitchFamily="2" charset="0"/>
              </a:rPr>
              <a:t>WHAT I DO</a:t>
            </a:r>
          </a:p>
          <a:p>
            <a:r>
              <a:rPr lang="en-US" sz="1200" dirty="0">
                <a:solidFill>
                  <a:srgbClr val="000000"/>
                </a:solidFill>
                <a:effectLst/>
                <a:latin typeface="Helvetica" pitchFamily="2" charset="0"/>
              </a:rPr>
              <a:t>Perhaps you’ve heard of lawyers who defend clients. My client happens to be </a:t>
            </a:r>
          </a:p>
          <a:p>
            <a:r>
              <a:rPr lang="en-US" sz="1200" dirty="0">
                <a:solidFill>
                  <a:srgbClr val="000000"/>
                </a:solidFill>
                <a:effectLst/>
                <a:latin typeface="Helvetica" pitchFamily="2" charset="0"/>
              </a:rPr>
              <a:t>the environment, wildlife, and lands. Working within the legal system, I defend and protect nature.</a:t>
            </a:r>
          </a:p>
          <a:p>
            <a:br>
              <a:rPr lang="en-US" sz="1200" b="1" dirty="0">
                <a:solidFill>
                  <a:schemeClr val="bg1"/>
                </a:solidFill>
                <a:effectLst/>
                <a:latin typeface="Helvetica" pitchFamily="2" charset="0"/>
              </a:rPr>
            </a:br>
            <a:r>
              <a:rPr lang="en-US" sz="1200" b="1" dirty="0">
                <a:solidFill>
                  <a:schemeClr val="bg1"/>
                </a:solidFill>
                <a:effectLst/>
                <a:latin typeface="Helvetica" pitchFamily="2" charset="0"/>
              </a:rPr>
              <a:t>WHY I ENJOY IT</a:t>
            </a:r>
          </a:p>
          <a:p>
            <a:r>
              <a:rPr lang="en-US" sz="1200" dirty="0">
                <a:solidFill>
                  <a:srgbClr val="000000"/>
                </a:solidFill>
                <a:effectLst/>
                <a:latin typeface="Helvetica" pitchFamily="2" charset="0"/>
              </a:rPr>
              <a:t>I love using my mind to protect what I care about and spending my days researching, thinking, strategizing, and debating. </a:t>
            </a:r>
          </a:p>
        </p:txBody>
      </p:sp>
      <p:sp>
        <p:nvSpPr>
          <p:cNvPr id="7" name="Rounded Rectangle 6">
            <a:extLst>
              <a:ext uri="{FF2B5EF4-FFF2-40B4-BE49-F238E27FC236}">
                <a16:creationId xmlns:a16="http://schemas.microsoft.com/office/drawing/2014/main" id="{713E04BE-F606-9DF1-FF5C-78DD0EA35F40}"/>
              </a:ext>
            </a:extLst>
          </p:cNvPr>
          <p:cNvSpPr/>
          <p:nvPr/>
        </p:nvSpPr>
        <p:spPr>
          <a:xfrm>
            <a:off x="4369643" y="3510453"/>
            <a:ext cx="3444800" cy="2848305"/>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FA103A8-81B4-3045-67E1-09EC042F8F0D}"/>
              </a:ext>
            </a:extLst>
          </p:cNvPr>
          <p:cNvPicPr>
            <a:picLocks noChangeAspect="1"/>
          </p:cNvPicPr>
          <p:nvPr/>
        </p:nvPicPr>
        <p:blipFill>
          <a:blip r:embed="rId4"/>
          <a:srcRect/>
          <a:stretch/>
        </p:blipFill>
        <p:spPr>
          <a:xfrm>
            <a:off x="5055484" y="1673776"/>
            <a:ext cx="2091430" cy="2097036"/>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00B2F1E1-A1C5-6BEE-FB04-B86C80582D5B}"/>
              </a:ext>
            </a:extLst>
          </p:cNvPr>
          <p:cNvSpPr txBox="1"/>
          <p:nvPr/>
        </p:nvSpPr>
        <p:spPr>
          <a:xfrm>
            <a:off x="4587767" y="3704662"/>
            <a:ext cx="3111062" cy="2492990"/>
          </a:xfrm>
          <a:prstGeom prst="rect">
            <a:avLst/>
          </a:prstGeom>
          <a:noFill/>
        </p:spPr>
        <p:txBody>
          <a:bodyPr wrap="square" rtlCol="0">
            <a:spAutoFit/>
          </a:bodyPr>
          <a:lstStyle/>
          <a:p>
            <a:r>
              <a:rPr lang="en-US" sz="1200" b="1" dirty="0">
                <a:solidFill>
                  <a:schemeClr val="accent1"/>
                </a:solidFill>
                <a:effectLst/>
                <a:latin typeface="Helvetica" pitchFamily="2" charset="0"/>
              </a:rPr>
              <a:t>WHAT I DO</a:t>
            </a:r>
          </a:p>
          <a:p>
            <a:r>
              <a:rPr lang="en-US" sz="1200" dirty="0">
                <a:solidFill>
                  <a:srgbClr val="000000"/>
                </a:solidFill>
                <a:effectLst/>
                <a:latin typeface="Helvetica" pitchFamily="2" charset="0"/>
              </a:rPr>
              <a:t>I invent better ways to clean water, recycle trash, protect our oceans, and clean the air. I have already started working on a robot that can float above coral reefs in the ocean to collect data on water quality.</a:t>
            </a:r>
          </a:p>
          <a:p>
            <a:br>
              <a:rPr lang="en-US" sz="1200" b="1" dirty="0">
                <a:solidFill>
                  <a:schemeClr val="accent1"/>
                </a:solidFill>
                <a:effectLst/>
                <a:latin typeface="Helvetica" pitchFamily="2" charset="0"/>
              </a:rPr>
            </a:br>
            <a:r>
              <a:rPr lang="en-US" sz="1200" b="1" dirty="0">
                <a:solidFill>
                  <a:schemeClr val="accent1"/>
                </a:solidFill>
                <a:effectLst/>
                <a:latin typeface="Helvetica" pitchFamily="2" charset="0"/>
              </a:rPr>
              <a:t>WHY I ENJOY IT</a:t>
            </a:r>
          </a:p>
          <a:p>
            <a:r>
              <a:rPr lang="en-US" sz="1200" dirty="0">
                <a:solidFill>
                  <a:srgbClr val="000000"/>
                </a:solidFill>
                <a:effectLst/>
                <a:latin typeface="Helvetica" pitchFamily="2" charset="0"/>
              </a:rPr>
              <a:t>I love having such a creative job. I can’t remember a time when I wasn’t taking things apart to see how they worked and putting them back together to create something new.</a:t>
            </a:r>
          </a:p>
        </p:txBody>
      </p:sp>
      <p:sp>
        <p:nvSpPr>
          <p:cNvPr id="10" name="Rounded Rectangle 9">
            <a:extLst>
              <a:ext uri="{FF2B5EF4-FFF2-40B4-BE49-F238E27FC236}">
                <a16:creationId xmlns:a16="http://schemas.microsoft.com/office/drawing/2014/main" id="{3BEF57C9-0548-259C-5D43-59C382618A38}"/>
              </a:ext>
            </a:extLst>
          </p:cNvPr>
          <p:cNvSpPr/>
          <p:nvPr/>
        </p:nvSpPr>
        <p:spPr>
          <a:xfrm>
            <a:off x="8219093" y="3510454"/>
            <a:ext cx="3444800" cy="2687198"/>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3DB37D5-3131-4CB5-BADC-4850FC1273F9}"/>
              </a:ext>
            </a:extLst>
          </p:cNvPr>
          <p:cNvPicPr>
            <a:picLocks noChangeAspect="1"/>
          </p:cNvPicPr>
          <p:nvPr/>
        </p:nvPicPr>
        <p:blipFill>
          <a:blip r:embed="rId5"/>
          <a:srcRect l="-4060" r="-1444"/>
          <a:stretch/>
        </p:blipFill>
        <p:spPr>
          <a:xfrm>
            <a:off x="8886503" y="1747346"/>
            <a:ext cx="2117827" cy="2012731"/>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67B6F10E-30B6-733D-C380-7F663C8EBEAF}"/>
              </a:ext>
            </a:extLst>
          </p:cNvPr>
          <p:cNvSpPr txBox="1"/>
          <p:nvPr/>
        </p:nvSpPr>
        <p:spPr>
          <a:xfrm>
            <a:off x="8437217" y="3704662"/>
            <a:ext cx="3111062" cy="2308324"/>
          </a:xfrm>
          <a:prstGeom prst="rect">
            <a:avLst/>
          </a:prstGeom>
          <a:noFill/>
        </p:spPr>
        <p:txBody>
          <a:bodyPr wrap="square" rtlCol="0">
            <a:spAutoFit/>
          </a:bodyPr>
          <a:lstStyle/>
          <a:p>
            <a:r>
              <a:rPr lang="en-US" sz="1200" b="1" dirty="0">
                <a:solidFill>
                  <a:schemeClr val="accent6"/>
                </a:solidFill>
                <a:effectLst/>
                <a:latin typeface="Helvetica" pitchFamily="2" charset="0"/>
              </a:rPr>
              <a:t>WHAT I DO</a:t>
            </a:r>
          </a:p>
          <a:p>
            <a:r>
              <a:rPr lang="en-US" sz="1200" dirty="0">
                <a:solidFill>
                  <a:srgbClr val="000000"/>
                </a:solidFill>
                <a:effectLst/>
                <a:latin typeface="Helvetica" pitchFamily="2" charset="0"/>
              </a:rPr>
              <a:t>I design fashionable clothing that has a low impact on the environment and uses fabric made from materials that are recycled and repurposed.</a:t>
            </a:r>
          </a:p>
          <a:p>
            <a:br>
              <a:rPr lang="en-US" sz="1200" b="1" dirty="0">
                <a:solidFill>
                  <a:schemeClr val="accent6"/>
                </a:solidFill>
                <a:effectLst/>
                <a:latin typeface="Helvetica" pitchFamily="2" charset="0"/>
              </a:rPr>
            </a:br>
            <a:r>
              <a:rPr lang="en-US" sz="1200" b="1" dirty="0">
                <a:solidFill>
                  <a:schemeClr val="accent6"/>
                </a:solidFill>
                <a:effectLst/>
                <a:latin typeface="Helvetica" pitchFamily="2" charset="0"/>
              </a:rPr>
              <a:t>WHY I ENJOY IT</a:t>
            </a:r>
          </a:p>
          <a:p>
            <a:r>
              <a:rPr lang="en-US" sz="1200" dirty="0">
                <a:solidFill>
                  <a:srgbClr val="000000"/>
                </a:solidFill>
                <a:effectLst/>
                <a:latin typeface="Helvetica" pitchFamily="2" charset="0"/>
              </a:rPr>
              <a:t>I love that I can spend every day designing beautiful clothing and pushing boundaries in fashion, and my buyers can feel proud that their purchases don’t harm the environment. </a:t>
            </a:r>
          </a:p>
        </p:txBody>
      </p:sp>
    </p:spTree>
    <p:extLst>
      <p:ext uri="{BB962C8B-B14F-4D97-AF65-F5344CB8AC3E}">
        <p14:creationId xmlns:p14="http://schemas.microsoft.com/office/powerpoint/2010/main" val="2447533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C10F43B-F3CE-B78D-7843-58C2A6B48BDD}"/>
              </a:ext>
            </a:extLst>
          </p:cNvPr>
          <p:cNvSpPr/>
          <p:nvPr/>
        </p:nvSpPr>
        <p:spPr>
          <a:xfrm>
            <a:off x="538623" y="3510454"/>
            <a:ext cx="3444800" cy="2687198"/>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58EE5DC-478C-96C4-47D9-658F616ED9B7}"/>
              </a:ext>
            </a:extLst>
          </p:cNvPr>
          <p:cNvPicPr>
            <a:picLocks noChangeAspect="1"/>
          </p:cNvPicPr>
          <p:nvPr/>
        </p:nvPicPr>
        <p:blipFill>
          <a:blip r:embed="rId2"/>
          <a:srcRect/>
          <a:stretch/>
        </p:blipFill>
        <p:spPr>
          <a:xfrm>
            <a:off x="1198065" y="1673776"/>
            <a:ext cx="2117827" cy="2123504"/>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CAEC15A8-DC24-5C11-833C-B7FBAFD1FD1F}"/>
              </a:ext>
            </a:extLst>
          </p:cNvPr>
          <p:cNvSpPr txBox="1"/>
          <p:nvPr/>
        </p:nvSpPr>
        <p:spPr>
          <a:xfrm>
            <a:off x="756747" y="3704662"/>
            <a:ext cx="3111062" cy="2308324"/>
          </a:xfrm>
          <a:prstGeom prst="rect">
            <a:avLst/>
          </a:prstGeom>
          <a:noFill/>
        </p:spPr>
        <p:txBody>
          <a:bodyPr wrap="square" rtlCol="0">
            <a:spAutoFit/>
          </a:bodyPr>
          <a:lstStyle/>
          <a:p>
            <a:r>
              <a:rPr lang="en-US" sz="1200" b="1" dirty="0">
                <a:solidFill>
                  <a:schemeClr val="bg1"/>
                </a:solidFill>
                <a:effectLst/>
                <a:latin typeface="Helvetica" pitchFamily="2" charset="0"/>
              </a:rPr>
              <a:t>WHAT I DO</a:t>
            </a:r>
          </a:p>
          <a:p>
            <a:r>
              <a:rPr lang="en-US" sz="1200" dirty="0">
                <a:solidFill>
                  <a:srgbClr val="000000"/>
                </a:solidFill>
                <a:effectLst/>
                <a:latin typeface="Helvetica" pitchFamily="2" charset="0"/>
              </a:rPr>
              <a:t>I express my love of nature and wildlife by creating landscape paintings. I mostly set up my easel in the places I’m painting, but sometimes I finish a piece in my studio.</a:t>
            </a:r>
          </a:p>
          <a:p>
            <a:br>
              <a:rPr lang="en-US" sz="1200" b="1" dirty="0">
                <a:solidFill>
                  <a:schemeClr val="bg1"/>
                </a:solidFill>
                <a:effectLst/>
                <a:latin typeface="Helvetica" pitchFamily="2" charset="0"/>
              </a:rPr>
            </a:br>
            <a:r>
              <a:rPr lang="en-US" sz="1200" b="1" dirty="0">
                <a:solidFill>
                  <a:schemeClr val="bg1"/>
                </a:solidFill>
                <a:effectLst/>
                <a:latin typeface="Helvetica" pitchFamily="2" charset="0"/>
              </a:rPr>
              <a:t>WHY I ENJOY IT</a:t>
            </a:r>
          </a:p>
          <a:p>
            <a:r>
              <a:rPr lang="en-US" sz="1200" dirty="0">
                <a:solidFill>
                  <a:srgbClr val="000000"/>
                </a:solidFill>
                <a:effectLst/>
                <a:latin typeface="Helvetica" pitchFamily="2" charset="0"/>
              </a:rPr>
              <a:t>What I love most about being an artist is that the joy I feel when I’m painting is passed on to people who see my work, and that inspires them to become more aware and appreciative of nature.</a:t>
            </a:r>
          </a:p>
        </p:txBody>
      </p:sp>
      <p:sp>
        <p:nvSpPr>
          <p:cNvPr id="5" name="Rounded Rectangle 4">
            <a:extLst>
              <a:ext uri="{FF2B5EF4-FFF2-40B4-BE49-F238E27FC236}">
                <a16:creationId xmlns:a16="http://schemas.microsoft.com/office/drawing/2014/main" id="{C967F3FC-E07A-E3AD-B913-8CD6F26E5644}"/>
              </a:ext>
            </a:extLst>
          </p:cNvPr>
          <p:cNvSpPr/>
          <p:nvPr/>
        </p:nvSpPr>
        <p:spPr>
          <a:xfrm>
            <a:off x="4369643" y="3510453"/>
            <a:ext cx="3444800" cy="2848305"/>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CF9253B-3429-6D2D-84A6-D3BBEE851AF5}"/>
              </a:ext>
            </a:extLst>
          </p:cNvPr>
          <p:cNvPicPr>
            <a:picLocks noChangeAspect="1"/>
          </p:cNvPicPr>
          <p:nvPr/>
        </p:nvPicPr>
        <p:blipFill>
          <a:blip r:embed="rId3"/>
          <a:srcRect/>
          <a:stretch/>
        </p:blipFill>
        <p:spPr>
          <a:xfrm>
            <a:off x="5029085" y="1673775"/>
            <a:ext cx="2117827" cy="2123505"/>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E471A8E3-8735-9AEA-0035-D23E657B17BB}"/>
              </a:ext>
            </a:extLst>
          </p:cNvPr>
          <p:cNvSpPr txBox="1"/>
          <p:nvPr/>
        </p:nvSpPr>
        <p:spPr>
          <a:xfrm>
            <a:off x="4587767" y="3704662"/>
            <a:ext cx="3111062" cy="2492990"/>
          </a:xfrm>
          <a:prstGeom prst="rect">
            <a:avLst/>
          </a:prstGeom>
          <a:noFill/>
        </p:spPr>
        <p:txBody>
          <a:bodyPr wrap="square" rtlCol="0">
            <a:spAutoFit/>
          </a:bodyPr>
          <a:lstStyle/>
          <a:p>
            <a:r>
              <a:rPr lang="en-US" sz="1200" b="1" dirty="0">
                <a:solidFill>
                  <a:schemeClr val="tx2"/>
                </a:solidFill>
                <a:effectLst/>
                <a:latin typeface="Helvetica" pitchFamily="2" charset="0"/>
              </a:rPr>
              <a:t>WHAT I DO</a:t>
            </a:r>
          </a:p>
          <a:p>
            <a:r>
              <a:rPr lang="en-US" sz="1200" dirty="0">
                <a:solidFill>
                  <a:srgbClr val="000000"/>
                </a:solidFill>
                <a:effectLst/>
                <a:latin typeface="Helvetica" pitchFamily="2" charset="0"/>
              </a:rPr>
              <a:t>I’m a doctor for wild animals like lions, elephants, and giraffes. I work closely with wildlife managers and zoo biologists to prevent the spread of diseases and ensure that animals are healthy.</a:t>
            </a:r>
          </a:p>
          <a:p>
            <a:br>
              <a:rPr lang="en-US" sz="1200" b="1" dirty="0">
                <a:solidFill>
                  <a:schemeClr val="tx2"/>
                </a:solidFill>
                <a:effectLst/>
                <a:latin typeface="Helvetica" pitchFamily="2" charset="0"/>
              </a:rPr>
            </a:br>
            <a:r>
              <a:rPr lang="en-US" sz="1200" b="1" dirty="0">
                <a:solidFill>
                  <a:schemeClr val="tx2"/>
                </a:solidFill>
                <a:effectLst/>
                <a:latin typeface="Helvetica" pitchFamily="2" charset="0"/>
              </a:rPr>
              <a:t>WHY I ENJOY IT</a:t>
            </a:r>
          </a:p>
          <a:p>
            <a:r>
              <a:rPr lang="en-US" sz="1200" dirty="0">
                <a:solidFill>
                  <a:srgbClr val="000000"/>
                </a:solidFill>
                <a:effectLst/>
                <a:latin typeface="Helvetica" pitchFamily="2" charset="0"/>
              </a:rPr>
              <a:t>I enjoy the challenge of solving mysteries, such as why certain diseases are affecting wild animals, and it means a lot to me when my work can help the survival of endangered species.</a:t>
            </a:r>
          </a:p>
        </p:txBody>
      </p:sp>
      <p:sp>
        <p:nvSpPr>
          <p:cNvPr id="8" name="Rounded Rectangle 7">
            <a:extLst>
              <a:ext uri="{FF2B5EF4-FFF2-40B4-BE49-F238E27FC236}">
                <a16:creationId xmlns:a16="http://schemas.microsoft.com/office/drawing/2014/main" id="{238C6740-B245-4AD1-2745-0AA3268CE73F}"/>
              </a:ext>
            </a:extLst>
          </p:cNvPr>
          <p:cNvSpPr/>
          <p:nvPr/>
        </p:nvSpPr>
        <p:spPr>
          <a:xfrm>
            <a:off x="8219093" y="3510454"/>
            <a:ext cx="3444800" cy="2502532"/>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181576A-B9C8-1FF0-CB6C-CB2767E11081}"/>
              </a:ext>
            </a:extLst>
          </p:cNvPr>
          <p:cNvPicPr>
            <a:picLocks noChangeAspect="1"/>
          </p:cNvPicPr>
          <p:nvPr/>
        </p:nvPicPr>
        <p:blipFill>
          <a:blip r:embed="rId4"/>
          <a:srcRect t="2608" b="2608"/>
          <a:stretch/>
        </p:blipFill>
        <p:spPr>
          <a:xfrm>
            <a:off x="8886503" y="1747346"/>
            <a:ext cx="2117827" cy="2012731"/>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E0DC036-6F35-3E87-0BA1-FAF48820819B}"/>
              </a:ext>
            </a:extLst>
          </p:cNvPr>
          <p:cNvSpPr txBox="1"/>
          <p:nvPr/>
        </p:nvSpPr>
        <p:spPr>
          <a:xfrm>
            <a:off x="8437217" y="3704662"/>
            <a:ext cx="3111062" cy="2123658"/>
          </a:xfrm>
          <a:prstGeom prst="rect">
            <a:avLst/>
          </a:prstGeom>
          <a:noFill/>
        </p:spPr>
        <p:txBody>
          <a:bodyPr wrap="square" rtlCol="0">
            <a:spAutoFit/>
          </a:bodyPr>
          <a:lstStyle/>
          <a:p>
            <a:r>
              <a:rPr lang="en-US" sz="1200" b="1" dirty="0">
                <a:solidFill>
                  <a:schemeClr val="accent6"/>
                </a:solidFill>
                <a:effectLst/>
                <a:latin typeface="Helvetica" pitchFamily="2" charset="0"/>
              </a:rPr>
              <a:t>WHAT I DO</a:t>
            </a:r>
          </a:p>
          <a:p>
            <a:r>
              <a:rPr lang="en-US" sz="1200" dirty="0">
                <a:solidFill>
                  <a:srgbClr val="000000"/>
                </a:solidFill>
                <a:effectLst/>
                <a:latin typeface="Helvetica" pitchFamily="2" charset="0"/>
              </a:rPr>
              <a:t>I’m a scientist who studies wild animals to learn more about their biology and how to better protect them.</a:t>
            </a:r>
          </a:p>
          <a:p>
            <a:br>
              <a:rPr lang="en-US" sz="1200" b="1" dirty="0">
                <a:solidFill>
                  <a:schemeClr val="accent6"/>
                </a:solidFill>
                <a:effectLst/>
                <a:latin typeface="Helvetica" pitchFamily="2" charset="0"/>
              </a:rPr>
            </a:br>
            <a:r>
              <a:rPr lang="en-US" sz="1200" b="1" dirty="0">
                <a:solidFill>
                  <a:schemeClr val="accent6"/>
                </a:solidFill>
                <a:effectLst/>
                <a:latin typeface="Helvetica" pitchFamily="2" charset="0"/>
              </a:rPr>
              <a:t>WHY I ENJOY IT</a:t>
            </a:r>
          </a:p>
          <a:p>
            <a:r>
              <a:rPr lang="en-US" sz="1200" dirty="0">
                <a:solidFill>
                  <a:srgbClr val="000000"/>
                </a:solidFill>
                <a:effectLst/>
                <a:latin typeface="Helvetica" pitchFamily="2" charset="0"/>
              </a:rPr>
              <a:t>It is fun to pay close attention to clues about wildlife, from hiking in the mountains looking for animal tracks to searching the forest floor for clues in animal poop. Nothing is too weird or gross for me.</a:t>
            </a:r>
          </a:p>
        </p:txBody>
      </p:sp>
      <p:pic>
        <p:nvPicPr>
          <p:cNvPr id="11" name="Picture 10">
            <a:extLst>
              <a:ext uri="{FF2B5EF4-FFF2-40B4-BE49-F238E27FC236}">
                <a16:creationId xmlns:a16="http://schemas.microsoft.com/office/drawing/2014/main" id="{43C0BC8C-C982-931C-4EE1-1EFC872DEEAC}"/>
              </a:ext>
            </a:extLst>
          </p:cNvPr>
          <p:cNvPicPr>
            <a:picLocks noChangeAspect="1"/>
          </p:cNvPicPr>
          <p:nvPr/>
        </p:nvPicPr>
        <p:blipFill>
          <a:blip r:embed="rId5"/>
          <a:srcRect/>
          <a:stretch/>
        </p:blipFill>
        <p:spPr>
          <a:xfrm>
            <a:off x="601683" y="463138"/>
            <a:ext cx="914400" cy="914400"/>
          </a:xfrm>
          <a:prstGeom prst="rect">
            <a:avLst/>
          </a:prstGeom>
        </p:spPr>
      </p:pic>
      <p:sp>
        <p:nvSpPr>
          <p:cNvPr id="12" name="TextBox 11">
            <a:extLst>
              <a:ext uri="{FF2B5EF4-FFF2-40B4-BE49-F238E27FC236}">
                <a16:creationId xmlns:a16="http://schemas.microsoft.com/office/drawing/2014/main" id="{7FB493B8-4E59-3FDD-EEF3-C7407593ABDA}"/>
              </a:ext>
            </a:extLst>
          </p:cNvPr>
          <p:cNvSpPr txBox="1"/>
          <p:nvPr/>
        </p:nvSpPr>
        <p:spPr>
          <a:xfrm>
            <a:off x="1745672" y="658728"/>
            <a:ext cx="4970437" cy="523220"/>
          </a:xfrm>
          <a:prstGeom prst="rect">
            <a:avLst/>
          </a:prstGeom>
          <a:noFill/>
        </p:spPr>
        <p:txBody>
          <a:bodyPr wrap="square" rtlCol="0">
            <a:spAutoFit/>
          </a:bodyPr>
          <a:lstStyle/>
          <a:p>
            <a:r>
              <a:rPr lang="en-US" sz="1400" dirty="0">
                <a:solidFill>
                  <a:srgbClr val="000000"/>
                </a:solidFill>
                <a:effectLst/>
                <a:latin typeface="Helvetica" pitchFamily="2" charset="0"/>
              </a:rPr>
              <a:t>YOU ARE A DEEP THINKER, YOU ARE A PROBLEM SOLVER, AND YOU ARE VERY OBSERVANT.</a:t>
            </a:r>
          </a:p>
        </p:txBody>
      </p:sp>
    </p:spTree>
    <p:extLst>
      <p:ext uri="{BB962C8B-B14F-4D97-AF65-F5344CB8AC3E}">
        <p14:creationId xmlns:p14="http://schemas.microsoft.com/office/powerpoint/2010/main" val="289227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C6DAA4C-FB7A-F011-B95A-B006E495D944}"/>
              </a:ext>
            </a:extLst>
          </p:cNvPr>
          <p:cNvSpPr/>
          <p:nvPr/>
        </p:nvSpPr>
        <p:spPr>
          <a:xfrm>
            <a:off x="538623" y="3510454"/>
            <a:ext cx="3444800" cy="2687198"/>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4475BF-F39F-C41C-A97A-3ECAFBE1CC17}"/>
              </a:ext>
            </a:extLst>
          </p:cNvPr>
          <p:cNvPicPr>
            <a:picLocks noChangeAspect="1"/>
          </p:cNvPicPr>
          <p:nvPr/>
        </p:nvPicPr>
        <p:blipFill>
          <a:blip r:embed="rId2"/>
          <a:srcRect/>
          <a:stretch/>
        </p:blipFill>
        <p:spPr>
          <a:xfrm>
            <a:off x="1198065" y="1673776"/>
            <a:ext cx="2117826" cy="2123504"/>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D8C2ADA0-17EF-B319-7813-7716D651C0D2}"/>
              </a:ext>
            </a:extLst>
          </p:cNvPr>
          <p:cNvSpPr txBox="1"/>
          <p:nvPr/>
        </p:nvSpPr>
        <p:spPr>
          <a:xfrm>
            <a:off x="756747" y="3704662"/>
            <a:ext cx="3111062" cy="2308324"/>
          </a:xfrm>
          <a:prstGeom prst="rect">
            <a:avLst/>
          </a:prstGeom>
          <a:noFill/>
        </p:spPr>
        <p:txBody>
          <a:bodyPr wrap="square" rtlCol="0">
            <a:spAutoFit/>
          </a:bodyPr>
          <a:lstStyle/>
          <a:p>
            <a:r>
              <a:rPr lang="en-US" sz="1200" b="1" dirty="0">
                <a:solidFill>
                  <a:srgbClr val="FF7C00"/>
                </a:solidFill>
                <a:effectLst/>
                <a:latin typeface="Helvetica" pitchFamily="2" charset="0"/>
              </a:rPr>
              <a:t>WHAT I DO</a:t>
            </a:r>
          </a:p>
          <a:p>
            <a:r>
              <a:rPr lang="en-US" sz="1200" dirty="0">
                <a:solidFill>
                  <a:srgbClr val="000000"/>
                </a:solidFill>
                <a:effectLst/>
                <a:latin typeface="Helvetica" pitchFamily="2" charset="0"/>
              </a:rPr>
              <a:t>I write news stories about the environment, which involves a lot of researching, asking questions, and interviewing all sorts of people. </a:t>
            </a:r>
          </a:p>
          <a:p>
            <a:br>
              <a:rPr lang="en-US" sz="1200" b="1" dirty="0">
                <a:solidFill>
                  <a:srgbClr val="FF7C00"/>
                </a:solidFill>
                <a:effectLst/>
                <a:latin typeface="Helvetica" pitchFamily="2" charset="0"/>
              </a:rPr>
            </a:br>
            <a:r>
              <a:rPr lang="en-US" sz="1200" b="1" dirty="0">
                <a:solidFill>
                  <a:srgbClr val="FF7C00"/>
                </a:solidFill>
                <a:effectLst/>
                <a:latin typeface="Helvetica" pitchFamily="2" charset="0"/>
              </a:rPr>
              <a:t>WHY I ENJOY IT</a:t>
            </a:r>
          </a:p>
          <a:p>
            <a:r>
              <a:rPr lang="en-US" sz="1200" dirty="0">
                <a:solidFill>
                  <a:srgbClr val="000000"/>
                </a:solidFill>
                <a:effectLst/>
                <a:latin typeface="Helvetica" pitchFamily="2" charset="0"/>
              </a:rPr>
              <a:t>I get to be where the action is when an environmental news story develops, and </a:t>
            </a:r>
          </a:p>
          <a:p>
            <a:r>
              <a:rPr lang="en-US" sz="1200" dirty="0">
                <a:solidFill>
                  <a:srgbClr val="000000"/>
                </a:solidFill>
                <a:effectLst/>
                <a:latin typeface="Helvetica" pitchFamily="2" charset="0"/>
              </a:rPr>
              <a:t>I enjoy explaining things so that more people can understand how to care for </a:t>
            </a:r>
          </a:p>
          <a:p>
            <a:r>
              <a:rPr lang="en-US" sz="1200" dirty="0">
                <a:solidFill>
                  <a:srgbClr val="000000"/>
                </a:solidFill>
                <a:effectLst/>
                <a:latin typeface="Helvetica" pitchFamily="2" charset="0"/>
              </a:rPr>
              <a:t>our environment and each other. </a:t>
            </a:r>
          </a:p>
        </p:txBody>
      </p:sp>
      <p:sp>
        <p:nvSpPr>
          <p:cNvPr id="5" name="Rounded Rectangle 4">
            <a:extLst>
              <a:ext uri="{FF2B5EF4-FFF2-40B4-BE49-F238E27FC236}">
                <a16:creationId xmlns:a16="http://schemas.microsoft.com/office/drawing/2014/main" id="{07778962-0746-F795-E222-0B8D2D2A6B22}"/>
              </a:ext>
            </a:extLst>
          </p:cNvPr>
          <p:cNvSpPr/>
          <p:nvPr/>
        </p:nvSpPr>
        <p:spPr>
          <a:xfrm>
            <a:off x="4369643" y="3510453"/>
            <a:ext cx="3444800" cy="2687199"/>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FAAC0D4-178C-E715-6499-1959247BB856}"/>
              </a:ext>
            </a:extLst>
          </p:cNvPr>
          <p:cNvPicPr>
            <a:picLocks noChangeAspect="1"/>
          </p:cNvPicPr>
          <p:nvPr/>
        </p:nvPicPr>
        <p:blipFill>
          <a:blip r:embed="rId3"/>
          <a:srcRect/>
          <a:stretch/>
        </p:blipFill>
        <p:spPr>
          <a:xfrm>
            <a:off x="5029085" y="1673775"/>
            <a:ext cx="2117827" cy="2123504"/>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CDF1D74-0209-9C5F-C003-29B84C238F0E}"/>
              </a:ext>
            </a:extLst>
          </p:cNvPr>
          <p:cNvSpPr txBox="1"/>
          <p:nvPr/>
        </p:nvSpPr>
        <p:spPr>
          <a:xfrm>
            <a:off x="4587767" y="3704662"/>
            <a:ext cx="3111062" cy="2308324"/>
          </a:xfrm>
          <a:prstGeom prst="rect">
            <a:avLst/>
          </a:prstGeom>
          <a:noFill/>
        </p:spPr>
        <p:txBody>
          <a:bodyPr wrap="square" rtlCol="0">
            <a:spAutoFit/>
          </a:bodyPr>
          <a:lstStyle/>
          <a:p>
            <a:r>
              <a:rPr lang="en-US" sz="1200" b="1" dirty="0">
                <a:solidFill>
                  <a:schemeClr val="accent4"/>
                </a:solidFill>
                <a:effectLst/>
                <a:latin typeface="Helvetica" pitchFamily="2" charset="0"/>
              </a:rPr>
              <a:t>WHAT I DO</a:t>
            </a:r>
          </a:p>
          <a:p>
            <a:r>
              <a:rPr lang="en-US" sz="1200" dirty="0">
                <a:solidFill>
                  <a:srgbClr val="000000"/>
                </a:solidFill>
                <a:effectLst/>
                <a:latin typeface="Helvetica" pitchFamily="2" charset="0"/>
              </a:rPr>
              <a:t>I make wildlife documentaries, which are real-life films of animals living in nature, with a narrator describing what the animals are doing and what their behaviors mean.</a:t>
            </a:r>
          </a:p>
          <a:p>
            <a:br>
              <a:rPr lang="en-US" sz="1200" b="1" dirty="0">
                <a:solidFill>
                  <a:schemeClr val="accent4"/>
                </a:solidFill>
                <a:effectLst/>
                <a:latin typeface="Helvetica" pitchFamily="2" charset="0"/>
              </a:rPr>
            </a:br>
            <a:r>
              <a:rPr lang="en-US" sz="1200" b="1" dirty="0">
                <a:solidFill>
                  <a:schemeClr val="accent4"/>
                </a:solidFill>
                <a:effectLst/>
                <a:latin typeface="Helvetica" pitchFamily="2" charset="0"/>
              </a:rPr>
              <a:t>WHY I ENJOY IT</a:t>
            </a:r>
          </a:p>
          <a:p>
            <a:r>
              <a:rPr lang="en-US" sz="1200" dirty="0">
                <a:solidFill>
                  <a:srgbClr val="000000"/>
                </a:solidFill>
                <a:effectLst/>
                <a:latin typeface="Helvetica" pitchFamily="2" charset="0"/>
              </a:rPr>
              <a:t>I get to travel to amazing places and tell visual stories about the places and creatures that fascinate me, and my stories have the potential to reach many people for years to come.</a:t>
            </a:r>
          </a:p>
        </p:txBody>
      </p:sp>
      <p:sp>
        <p:nvSpPr>
          <p:cNvPr id="8" name="Rounded Rectangle 7">
            <a:extLst>
              <a:ext uri="{FF2B5EF4-FFF2-40B4-BE49-F238E27FC236}">
                <a16:creationId xmlns:a16="http://schemas.microsoft.com/office/drawing/2014/main" id="{774A808A-CDD9-6098-607B-090ECB4AC916}"/>
              </a:ext>
            </a:extLst>
          </p:cNvPr>
          <p:cNvSpPr/>
          <p:nvPr/>
        </p:nvSpPr>
        <p:spPr>
          <a:xfrm>
            <a:off x="8219093" y="3510454"/>
            <a:ext cx="3444800" cy="2322787"/>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E8C8D30-CEA4-B6F1-22C1-991001F67F48}"/>
              </a:ext>
            </a:extLst>
          </p:cNvPr>
          <p:cNvPicPr>
            <a:picLocks noChangeAspect="1"/>
          </p:cNvPicPr>
          <p:nvPr/>
        </p:nvPicPr>
        <p:blipFill>
          <a:blip r:embed="rId4"/>
          <a:srcRect t="2608" b="2608"/>
          <a:stretch/>
        </p:blipFill>
        <p:spPr>
          <a:xfrm>
            <a:off x="8886503" y="1747346"/>
            <a:ext cx="2117827" cy="2012731"/>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2C4B69B0-C188-6A76-57BD-F64E574386D2}"/>
              </a:ext>
            </a:extLst>
          </p:cNvPr>
          <p:cNvSpPr txBox="1"/>
          <p:nvPr/>
        </p:nvSpPr>
        <p:spPr>
          <a:xfrm>
            <a:off x="8437217" y="3704662"/>
            <a:ext cx="3111062" cy="1938992"/>
          </a:xfrm>
          <a:prstGeom prst="rect">
            <a:avLst/>
          </a:prstGeom>
          <a:noFill/>
        </p:spPr>
        <p:txBody>
          <a:bodyPr wrap="square" rtlCol="0">
            <a:spAutoFit/>
          </a:bodyPr>
          <a:lstStyle/>
          <a:p>
            <a:r>
              <a:rPr lang="en-US" sz="1200" b="1" dirty="0">
                <a:solidFill>
                  <a:schemeClr val="accent1"/>
                </a:solidFill>
                <a:effectLst/>
                <a:latin typeface="Helvetica" pitchFamily="2" charset="0"/>
              </a:rPr>
              <a:t>WHAT I DO</a:t>
            </a:r>
          </a:p>
          <a:p>
            <a:r>
              <a:rPr lang="en-US" sz="1200" dirty="0">
                <a:solidFill>
                  <a:srgbClr val="000000"/>
                </a:solidFill>
                <a:effectLst/>
                <a:latin typeface="Helvetica" pitchFamily="2" charset="0"/>
              </a:rPr>
              <a:t>I am a scientist who studies the ocean, </a:t>
            </a:r>
          </a:p>
          <a:p>
            <a:r>
              <a:rPr lang="en-US" sz="1200" dirty="0">
                <a:solidFill>
                  <a:srgbClr val="000000"/>
                </a:solidFill>
                <a:effectLst/>
                <a:latin typeface="Helvetica" pitchFamily="2" charset="0"/>
              </a:rPr>
              <a:t>and a typical day for me includes diving underwater around a coral reef or making observations of fish from my boat. </a:t>
            </a:r>
          </a:p>
          <a:p>
            <a:br>
              <a:rPr lang="en-US" sz="1200" b="1" dirty="0">
                <a:solidFill>
                  <a:schemeClr val="accent1"/>
                </a:solidFill>
                <a:effectLst/>
                <a:latin typeface="Helvetica" pitchFamily="2" charset="0"/>
              </a:rPr>
            </a:br>
            <a:r>
              <a:rPr lang="en-US" sz="1200" b="1" dirty="0">
                <a:solidFill>
                  <a:schemeClr val="accent1"/>
                </a:solidFill>
                <a:effectLst/>
                <a:latin typeface="Helvetica" pitchFamily="2" charset="0"/>
              </a:rPr>
              <a:t>WHY I ENJOY IT</a:t>
            </a:r>
          </a:p>
          <a:p>
            <a:r>
              <a:rPr lang="en-US" sz="1200" dirty="0">
                <a:solidFill>
                  <a:srgbClr val="000000"/>
                </a:solidFill>
                <a:effectLst/>
                <a:latin typeface="Helvetica" pitchFamily="2" charset="0"/>
              </a:rPr>
              <a:t>I love when I discover something new, especially when my discoveries can help protect ocean life.</a:t>
            </a:r>
          </a:p>
        </p:txBody>
      </p:sp>
      <p:pic>
        <p:nvPicPr>
          <p:cNvPr id="11" name="Picture 10">
            <a:extLst>
              <a:ext uri="{FF2B5EF4-FFF2-40B4-BE49-F238E27FC236}">
                <a16:creationId xmlns:a16="http://schemas.microsoft.com/office/drawing/2014/main" id="{0ADF821A-70B8-A307-EF51-596C8C732C0C}"/>
              </a:ext>
            </a:extLst>
          </p:cNvPr>
          <p:cNvPicPr>
            <a:picLocks noChangeAspect="1"/>
          </p:cNvPicPr>
          <p:nvPr/>
        </p:nvPicPr>
        <p:blipFill>
          <a:blip r:embed="rId5"/>
          <a:srcRect/>
          <a:stretch/>
        </p:blipFill>
        <p:spPr>
          <a:xfrm>
            <a:off x="601683" y="463138"/>
            <a:ext cx="914400" cy="914400"/>
          </a:xfrm>
          <a:prstGeom prst="rect">
            <a:avLst/>
          </a:prstGeom>
        </p:spPr>
      </p:pic>
      <p:sp>
        <p:nvSpPr>
          <p:cNvPr id="12" name="TextBox 11">
            <a:extLst>
              <a:ext uri="{FF2B5EF4-FFF2-40B4-BE49-F238E27FC236}">
                <a16:creationId xmlns:a16="http://schemas.microsoft.com/office/drawing/2014/main" id="{0B9D0204-E0B0-8C0F-D0C4-8CA7A48A322D}"/>
              </a:ext>
            </a:extLst>
          </p:cNvPr>
          <p:cNvSpPr txBox="1"/>
          <p:nvPr/>
        </p:nvSpPr>
        <p:spPr>
          <a:xfrm>
            <a:off x="1745672" y="658728"/>
            <a:ext cx="4970437" cy="523220"/>
          </a:xfrm>
          <a:prstGeom prst="rect">
            <a:avLst/>
          </a:prstGeom>
          <a:noFill/>
        </p:spPr>
        <p:txBody>
          <a:bodyPr wrap="square" rtlCol="0">
            <a:spAutoFit/>
          </a:bodyPr>
          <a:lstStyle/>
          <a:p>
            <a:r>
              <a:rPr lang="en-US" sz="1400" dirty="0">
                <a:solidFill>
                  <a:srgbClr val="000000"/>
                </a:solidFill>
                <a:effectLst/>
                <a:latin typeface="Helvetica" pitchFamily="2" charset="0"/>
              </a:rPr>
              <a:t>YOU ARE A DEEP THINKER, YOU ARE GOOD AT </a:t>
            </a:r>
            <a:br>
              <a:rPr lang="en-US" sz="1400" dirty="0">
                <a:solidFill>
                  <a:srgbClr val="000000"/>
                </a:solidFill>
                <a:effectLst/>
                <a:latin typeface="Helvetica" pitchFamily="2" charset="0"/>
              </a:rPr>
            </a:br>
            <a:r>
              <a:rPr lang="en-US" sz="1400" dirty="0">
                <a:solidFill>
                  <a:srgbClr val="000000"/>
                </a:solidFill>
                <a:effectLst/>
                <a:latin typeface="Helvetica" pitchFamily="2" charset="0"/>
              </a:rPr>
              <a:t>TELLING STORIES, AND YOU LOVE ADVENTURE.</a:t>
            </a:r>
          </a:p>
        </p:txBody>
      </p:sp>
    </p:spTree>
    <p:extLst>
      <p:ext uri="{BB962C8B-B14F-4D97-AF65-F5344CB8AC3E}">
        <p14:creationId xmlns:p14="http://schemas.microsoft.com/office/powerpoint/2010/main" val="180587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4B6A63E-204A-8A65-F301-C20845156FD6}"/>
              </a:ext>
            </a:extLst>
          </p:cNvPr>
          <p:cNvSpPr/>
          <p:nvPr/>
        </p:nvSpPr>
        <p:spPr>
          <a:xfrm>
            <a:off x="538623" y="3510454"/>
            <a:ext cx="3444800" cy="213320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4EF0C1-FD5D-AE06-6312-A570A27D0AFE}"/>
              </a:ext>
            </a:extLst>
          </p:cNvPr>
          <p:cNvPicPr>
            <a:picLocks noChangeAspect="1"/>
          </p:cNvPicPr>
          <p:nvPr/>
        </p:nvPicPr>
        <p:blipFill>
          <a:blip r:embed="rId2"/>
          <a:srcRect/>
          <a:stretch/>
        </p:blipFill>
        <p:spPr>
          <a:xfrm>
            <a:off x="1240105" y="1673777"/>
            <a:ext cx="1991957" cy="1997296"/>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051E3536-8680-7A0E-841F-73CB78C94619}"/>
              </a:ext>
            </a:extLst>
          </p:cNvPr>
          <p:cNvSpPr txBox="1"/>
          <p:nvPr/>
        </p:nvSpPr>
        <p:spPr>
          <a:xfrm>
            <a:off x="756747" y="3704662"/>
            <a:ext cx="3111062" cy="1754326"/>
          </a:xfrm>
          <a:prstGeom prst="rect">
            <a:avLst/>
          </a:prstGeom>
          <a:noFill/>
        </p:spPr>
        <p:txBody>
          <a:bodyPr wrap="square" rtlCol="0">
            <a:spAutoFit/>
          </a:bodyPr>
          <a:lstStyle/>
          <a:p>
            <a:r>
              <a:rPr lang="en-US" sz="1200" b="1" dirty="0">
                <a:solidFill>
                  <a:schemeClr val="accent6"/>
                </a:solidFill>
                <a:effectLst/>
                <a:latin typeface="Helvetica" pitchFamily="2" charset="0"/>
              </a:rPr>
              <a:t>WHAT I DO</a:t>
            </a:r>
          </a:p>
          <a:p>
            <a:r>
              <a:rPr lang="en-US" sz="1200" dirty="0">
                <a:solidFill>
                  <a:srgbClr val="000000"/>
                </a:solidFill>
                <a:effectLst/>
                <a:latin typeface="Helvetica" pitchFamily="2" charset="0"/>
              </a:rPr>
              <a:t>I write books and poetry about wildlife, conservation, new scientific discoveries, and what people can do to protect nature.</a:t>
            </a:r>
          </a:p>
          <a:p>
            <a:br>
              <a:rPr lang="en-US" sz="1200" b="1" dirty="0">
                <a:solidFill>
                  <a:schemeClr val="accent6"/>
                </a:solidFill>
                <a:effectLst/>
                <a:latin typeface="Helvetica" pitchFamily="2" charset="0"/>
              </a:rPr>
            </a:br>
            <a:r>
              <a:rPr lang="en-US" sz="1200" b="1" dirty="0">
                <a:solidFill>
                  <a:schemeClr val="accent6"/>
                </a:solidFill>
                <a:effectLst/>
                <a:latin typeface="Helvetica" pitchFamily="2" charset="0"/>
              </a:rPr>
              <a:t>WHY I ENJOY IT</a:t>
            </a:r>
          </a:p>
          <a:p>
            <a:r>
              <a:rPr lang="en-US" sz="1200" dirty="0">
                <a:solidFill>
                  <a:srgbClr val="000000"/>
                </a:solidFill>
                <a:effectLst/>
                <a:latin typeface="Helvetica" pitchFamily="2" charset="0"/>
              </a:rPr>
              <a:t>I like being able to learn new things about nature and share that information with others. </a:t>
            </a:r>
          </a:p>
        </p:txBody>
      </p:sp>
      <p:sp>
        <p:nvSpPr>
          <p:cNvPr id="5" name="Rounded Rectangle 4">
            <a:extLst>
              <a:ext uri="{FF2B5EF4-FFF2-40B4-BE49-F238E27FC236}">
                <a16:creationId xmlns:a16="http://schemas.microsoft.com/office/drawing/2014/main" id="{84BBEBF2-BC6E-A7DB-9DE2-914C523EB3A6}"/>
              </a:ext>
            </a:extLst>
          </p:cNvPr>
          <p:cNvSpPr/>
          <p:nvPr/>
        </p:nvSpPr>
        <p:spPr>
          <a:xfrm>
            <a:off x="4369643" y="3510454"/>
            <a:ext cx="3444800" cy="2501464"/>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B04E3C-8774-31E6-5239-DAAA0EB97352}"/>
              </a:ext>
            </a:extLst>
          </p:cNvPr>
          <p:cNvPicPr>
            <a:picLocks noChangeAspect="1"/>
          </p:cNvPicPr>
          <p:nvPr/>
        </p:nvPicPr>
        <p:blipFill>
          <a:blip r:embed="rId3"/>
          <a:srcRect/>
          <a:stretch/>
        </p:blipFill>
        <p:spPr>
          <a:xfrm>
            <a:off x="5121454" y="1684286"/>
            <a:ext cx="1954702" cy="1959942"/>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9E87767C-A2C1-4EC8-0019-F02768327E33}"/>
              </a:ext>
            </a:extLst>
          </p:cNvPr>
          <p:cNvSpPr txBox="1"/>
          <p:nvPr/>
        </p:nvSpPr>
        <p:spPr>
          <a:xfrm>
            <a:off x="4587767" y="3704662"/>
            <a:ext cx="3111062" cy="2123658"/>
          </a:xfrm>
          <a:prstGeom prst="rect">
            <a:avLst/>
          </a:prstGeom>
          <a:noFill/>
        </p:spPr>
        <p:txBody>
          <a:bodyPr wrap="square" rtlCol="0">
            <a:spAutoFit/>
          </a:bodyPr>
          <a:lstStyle/>
          <a:p>
            <a:r>
              <a:rPr lang="en-US" sz="1200" b="1" dirty="0">
                <a:solidFill>
                  <a:schemeClr val="accent1"/>
                </a:solidFill>
                <a:effectLst/>
                <a:latin typeface="Helvetica" pitchFamily="2" charset="0"/>
              </a:rPr>
              <a:t>WHAT I DO</a:t>
            </a:r>
          </a:p>
          <a:p>
            <a:r>
              <a:rPr lang="en-US" sz="1200" dirty="0">
                <a:solidFill>
                  <a:srgbClr val="000000"/>
                </a:solidFill>
                <a:effectLst/>
                <a:latin typeface="Helvetica" pitchFamily="2" charset="0"/>
              </a:rPr>
              <a:t>I work as an educator in my city’s science museum. We have exhibits about everything from rocks to dinosaurs to modern animals living in our area.</a:t>
            </a:r>
          </a:p>
          <a:p>
            <a:br>
              <a:rPr lang="en-US" sz="1200" b="1" dirty="0">
                <a:solidFill>
                  <a:schemeClr val="accent1"/>
                </a:solidFill>
                <a:effectLst/>
                <a:latin typeface="Helvetica" pitchFamily="2" charset="0"/>
              </a:rPr>
            </a:br>
            <a:r>
              <a:rPr lang="en-US" sz="1200" b="1" dirty="0">
                <a:solidFill>
                  <a:schemeClr val="accent1"/>
                </a:solidFill>
                <a:effectLst/>
                <a:latin typeface="Helvetica" pitchFamily="2" charset="0"/>
              </a:rPr>
              <a:t>WHY I ENJOY IT</a:t>
            </a:r>
          </a:p>
          <a:p>
            <a:r>
              <a:rPr lang="en-US" sz="1200" dirty="0">
                <a:solidFill>
                  <a:srgbClr val="000000"/>
                </a:solidFill>
                <a:effectLst/>
                <a:latin typeface="Helvetica" pitchFamily="2" charset="0"/>
              </a:rPr>
              <a:t>I enjoy figuring out how to explain things </a:t>
            </a:r>
            <a:br>
              <a:rPr lang="en-US" sz="1200" dirty="0">
                <a:solidFill>
                  <a:srgbClr val="000000"/>
                </a:solidFill>
                <a:effectLst/>
                <a:latin typeface="Helvetica" pitchFamily="2" charset="0"/>
              </a:rPr>
            </a:br>
            <a:r>
              <a:rPr lang="en-US" sz="1200" dirty="0">
                <a:solidFill>
                  <a:srgbClr val="000000"/>
                </a:solidFill>
                <a:effectLst/>
                <a:latin typeface="Helvetica" pitchFamily="2" charset="0"/>
              </a:rPr>
              <a:t>to people and what information might spark a lifelong interest in science, nature, and conservation. </a:t>
            </a:r>
          </a:p>
        </p:txBody>
      </p:sp>
      <p:sp>
        <p:nvSpPr>
          <p:cNvPr id="8" name="Rounded Rectangle 7">
            <a:extLst>
              <a:ext uri="{FF2B5EF4-FFF2-40B4-BE49-F238E27FC236}">
                <a16:creationId xmlns:a16="http://schemas.microsoft.com/office/drawing/2014/main" id="{F778E785-0223-86F2-5D3C-13885344729B}"/>
              </a:ext>
            </a:extLst>
          </p:cNvPr>
          <p:cNvSpPr/>
          <p:nvPr/>
        </p:nvSpPr>
        <p:spPr>
          <a:xfrm>
            <a:off x="8219093" y="3510454"/>
            <a:ext cx="3444800" cy="2322787"/>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1B735A-BE25-A8B8-49D0-DEC8EFF539B6}"/>
              </a:ext>
            </a:extLst>
          </p:cNvPr>
          <p:cNvPicPr>
            <a:picLocks noChangeAspect="1"/>
          </p:cNvPicPr>
          <p:nvPr/>
        </p:nvPicPr>
        <p:blipFill>
          <a:blip r:embed="rId4"/>
          <a:srcRect t="2608" b="2608"/>
          <a:stretch/>
        </p:blipFill>
        <p:spPr>
          <a:xfrm>
            <a:off x="8986568" y="1768367"/>
            <a:ext cx="1954702" cy="1857701"/>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74C183E-2E48-1306-914C-4A1223060664}"/>
              </a:ext>
            </a:extLst>
          </p:cNvPr>
          <p:cNvSpPr txBox="1"/>
          <p:nvPr/>
        </p:nvSpPr>
        <p:spPr>
          <a:xfrm>
            <a:off x="8437217" y="3704662"/>
            <a:ext cx="3111062" cy="1938992"/>
          </a:xfrm>
          <a:prstGeom prst="rect">
            <a:avLst/>
          </a:prstGeom>
          <a:noFill/>
        </p:spPr>
        <p:txBody>
          <a:bodyPr wrap="square" rtlCol="0">
            <a:spAutoFit/>
          </a:bodyPr>
          <a:lstStyle/>
          <a:p>
            <a:r>
              <a:rPr lang="en-US" sz="1200" b="1" dirty="0">
                <a:solidFill>
                  <a:schemeClr val="accent3"/>
                </a:solidFill>
                <a:effectLst/>
                <a:latin typeface="Helvetica" pitchFamily="2" charset="0"/>
              </a:rPr>
              <a:t>WHAT I DO</a:t>
            </a:r>
          </a:p>
          <a:p>
            <a:r>
              <a:rPr lang="en-US" sz="1200" dirty="0">
                <a:solidFill>
                  <a:srgbClr val="000000"/>
                </a:solidFill>
                <a:effectLst/>
                <a:latin typeface="Helvetica" pitchFamily="2" charset="0"/>
              </a:rPr>
              <a:t>I am a scientist who teaches college students about the subject of ecology, which deals with how living things interact with their environment.</a:t>
            </a:r>
          </a:p>
          <a:p>
            <a:br>
              <a:rPr lang="en-US" sz="1200" b="1" dirty="0">
                <a:solidFill>
                  <a:schemeClr val="accent3"/>
                </a:solidFill>
                <a:effectLst/>
                <a:latin typeface="Helvetica" pitchFamily="2" charset="0"/>
              </a:rPr>
            </a:br>
            <a:r>
              <a:rPr lang="en-US" sz="1200" b="1" dirty="0">
                <a:solidFill>
                  <a:schemeClr val="accent3"/>
                </a:solidFill>
                <a:effectLst/>
                <a:latin typeface="Helvetica" pitchFamily="2" charset="0"/>
              </a:rPr>
              <a:t>WHY I ENJOY IT</a:t>
            </a:r>
          </a:p>
          <a:p>
            <a:r>
              <a:rPr lang="en-US" sz="1200" dirty="0">
                <a:solidFill>
                  <a:srgbClr val="000000"/>
                </a:solidFill>
                <a:effectLst/>
                <a:latin typeface="Helvetica" pitchFamily="2" charset="0"/>
              </a:rPr>
              <a:t>I like the challenge of explaining the complex rules of nature and making them fun and exciting for my students.</a:t>
            </a:r>
          </a:p>
        </p:txBody>
      </p:sp>
      <p:pic>
        <p:nvPicPr>
          <p:cNvPr id="11" name="Picture 10">
            <a:extLst>
              <a:ext uri="{FF2B5EF4-FFF2-40B4-BE49-F238E27FC236}">
                <a16:creationId xmlns:a16="http://schemas.microsoft.com/office/drawing/2014/main" id="{C9319172-CE27-0D98-81C5-3965D9081897}"/>
              </a:ext>
            </a:extLst>
          </p:cNvPr>
          <p:cNvPicPr>
            <a:picLocks noChangeAspect="1"/>
          </p:cNvPicPr>
          <p:nvPr/>
        </p:nvPicPr>
        <p:blipFill>
          <a:blip r:embed="rId5"/>
          <a:srcRect/>
          <a:stretch/>
        </p:blipFill>
        <p:spPr>
          <a:xfrm>
            <a:off x="601683" y="463138"/>
            <a:ext cx="914400" cy="914400"/>
          </a:xfrm>
          <a:prstGeom prst="rect">
            <a:avLst/>
          </a:prstGeom>
        </p:spPr>
      </p:pic>
      <p:sp>
        <p:nvSpPr>
          <p:cNvPr id="12" name="TextBox 11">
            <a:extLst>
              <a:ext uri="{FF2B5EF4-FFF2-40B4-BE49-F238E27FC236}">
                <a16:creationId xmlns:a16="http://schemas.microsoft.com/office/drawing/2014/main" id="{4AC5C3EB-4F3E-BF99-2606-9B2FD6A32A37}"/>
              </a:ext>
            </a:extLst>
          </p:cNvPr>
          <p:cNvSpPr txBox="1"/>
          <p:nvPr/>
        </p:nvSpPr>
        <p:spPr>
          <a:xfrm>
            <a:off x="1745672" y="658728"/>
            <a:ext cx="4970437" cy="523220"/>
          </a:xfrm>
          <a:prstGeom prst="rect">
            <a:avLst/>
          </a:prstGeom>
          <a:noFill/>
        </p:spPr>
        <p:txBody>
          <a:bodyPr wrap="square" rtlCol="0">
            <a:spAutoFit/>
          </a:bodyPr>
          <a:lstStyle/>
          <a:p>
            <a:r>
              <a:rPr lang="en-US" sz="1400" dirty="0">
                <a:solidFill>
                  <a:srgbClr val="000000"/>
                </a:solidFill>
                <a:effectLst/>
                <a:latin typeface="Helvetica" pitchFamily="2" charset="0"/>
              </a:rPr>
              <a:t>YOU ARE A DEEP THINKER, YOU ARE GOOD AT </a:t>
            </a:r>
            <a:br>
              <a:rPr lang="en-US" sz="1400" dirty="0">
                <a:solidFill>
                  <a:srgbClr val="000000"/>
                </a:solidFill>
                <a:effectLst/>
                <a:latin typeface="Helvetica" pitchFamily="2" charset="0"/>
              </a:rPr>
            </a:br>
            <a:r>
              <a:rPr lang="en-US" sz="1400" dirty="0">
                <a:solidFill>
                  <a:srgbClr val="000000"/>
                </a:solidFill>
                <a:effectLst/>
                <a:latin typeface="Helvetica" pitchFamily="2" charset="0"/>
              </a:rPr>
              <a:t>TELLING STORIES, AND YOU ARE VERY OBSERVANT.</a:t>
            </a:r>
          </a:p>
        </p:txBody>
      </p:sp>
    </p:spTree>
    <p:extLst>
      <p:ext uri="{BB962C8B-B14F-4D97-AF65-F5344CB8AC3E}">
        <p14:creationId xmlns:p14="http://schemas.microsoft.com/office/powerpoint/2010/main" val="3844478898"/>
      </p:ext>
    </p:extLst>
  </p:cSld>
  <p:clrMapOvr>
    <a:masterClrMapping/>
  </p:clrMapOvr>
</p:sld>
</file>

<file path=ppt/theme/theme1.xml><?xml version="1.0" encoding="utf-8"?>
<a:theme xmlns:a="http://schemas.openxmlformats.org/drawingml/2006/main" name="Office Theme">
  <a:themeElements>
    <a:clrScheme name="Green Careers">
      <a:dk1>
        <a:srgbClr val="61498A"/>
      </a:dk1>
      <a:lt1>
        <a:srgbClr val="307F4E"/>
      </a:lt1>
      <a:dk2>
        <a:srgbClr val="EF5923"/>
      </a:dk2>
      <a:lt2>
        <a:srgbClr val="FF0001"/>
      </a:lt2>
      <a:accent1>
        <a:srgbClr val="5D4338"/>
      </a:accent1>
      <a:accent2>
        <a:srgbClr val="A34548"/>
      </a:accent2>
      <a:accent3>
        <a:srgbClr val="382C79"/>
      </a:accent3>
      <a:accent4>
        <a:srgbClr val="029EB7"/>
      </a:accent4>
      <a:accent5>
        <a:srgbClr val="379B57"/>
      </a:accent5>
      <a:accent6>
        <a:srgbClr val="5FA840"/>
      </a:accent6>
      <a:hlink>
        <a:srgbClr val="F75D10"/>
      </a:hlink>
      <a:folHlink>
        <a:srgbClr val="697134"/>
      </a:folHlink>
    </a:clrScheme>
    <a:fontScheme name="Figur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B0D78C5465DC498065B02A042DBBA6" ma:contentTypeVersion="18" ma:contentTypeDescription="Create a new document." ma:contentTypeScope="" ma:versionID="addb5f55ddae8a14a4a23934c2976e5d">
  <xsd:schema xmlns:xsd="http://www.w3.org/2001/XMLSchema" xmlns:xs="http://www.w3.org/2001/XMLSchema" xmlns:p="http://schemas.microsoft.com/office/2006/metadata/properties" xmlns:ns2="eb0bb497-b840-477b-9798-3a3cd11c418e" xmlns:ns3="26f5f8e4-5473-42fa-8677-8c6dcd76b754" targetNamespace="http://schemas.microsoft.com/office/2006/metadata/properties" ma:root="true" ma:fieldsID="62f13dc807f2bef3782d18a96661db38" ns2:_="" ns3:_="">
    <xsd:import namespace="eb0bb497-b840-477b-9798-3a3cd11c418e"/>
    <xsd:import namespace="26f5f8e4-5473-42fa-8677-8c6dcd76b7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0bb497-b840-477b-9798-3a3cd11c41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f38344d-e36a-4056-a3db-cf205f70cd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f5f8e4-5473-42fa-8677-8c6dcd76b75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e58b13f-4fa8-4114-bbda-a72b70d634f2}" ma:internalName="TaxCatchAll" ma:showField="CatchAllData" ma:web="26f5f8e4-5473-42fa-8677-8c6dcd76b7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0bb497-b840-477b-9798-3a3cd11c418e">
      <Terms xmlns="http://schemas.microsoft.com/office/infopath/2007/PartnerControls"/>
    </lcf76f155ced4ddcb4097134ff3c332f>
    <TaxCatchAll xmlns="26f5f8e4-5473-42fa-8677-8c6dcd76b754" xsi:nil="true"/>
  </documentManagement>
</p:properties>
</file>

<file path=customXml/itemProps1.xml><?xml version="1.0" encoding="utf-8"?>
<ds:datastoreItem xmlns:ds="http://schemas.openxmlformats.org/officeDocument/2006/customXml" ds:itemID="{EB04A4F9-D1E8-4CAB-A6D3-83DD94C0AD79}"/>
</file>

<file path=customXml/itemProps2.xml><?xml version="1.0" encoding="utf-8"?>
<ds:datastoreItem xmlns:ds="http://schemas.openxmlformats.org/officeDocument/2006/customXml" ds:itemID="{911EDFA6-59D6-4AC6-ADE4-0D9CD23FE58F}"/>
</file>

<file path=customXml/itemProps3.xml><?xml version="1.0" encoding="utf-8"?>
<ds:datastoreItem xmlns:ds="http://schemas.openxmlformats.org/officeDocument/2006/customXml" ds:itemID="{D815732A-98D8-4384-8CFC-8E07C168978C}"/>
</file>

<file path=docProps/app.xml><?xml version="1.0" encoding="utf-8"?>
<Properties xmlns="http://schemas.openxmlformats.org/officeDocument/2006/extended-properties" xmlns:vt="http://schemas.openxmlformats.org/officeDocument/2006/docPropsVTypes">
  <TotalTime>138</TotalTime>
  <Words>1704</Words>
  <Application>Microsoft Macintosh PowerPoint</Application>
  <PresentationFormat>Widescreen</PresentationFormat>
  <Paragraphs>110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 Unicode MS</vt:lpstr>
      <vt:lpstr>Arial</vt:lpstr>
      <vt:lpstr>Helvetica</vt:lpstr>
      <vt:lpstr>Helvetica Light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Raissa Macasieb-ludwig</dc:creator>
  <cp:lastModifiedBy>Raissa Macasieb-ludwig</cp:lastModifiedBy>
  <cp:revision>3</cp:revision>
  <dcterms:created xsi:type="dcterms:W3CDTF">2024-11-24T00:12:42Z</dcterms:created>
  <dcterms:modified xsi:type="dcterms:W3CDTF">2024-11-24T02:30:51Z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0x0101005FB0D78C5465DC498065B02A042DBBA6</vt:lpwstr>
  </property>
</Properties>
</file>